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6" r:id="rId20"/>
    <p:sldId id="275" r:id="rId21"/>
    <p:sldId id="283" r:id="rId22"/>
    <p:sldId id="274" r:id="rId23"/>
    <p:sldId id="279" r:id="rId24"/>
    <p:sldId id="277" r:id="rId25"/>
    <p:sldId id="285" r:id="rId26"/>
    <p:sldId id="286" r:id="rId27"/>
    <p:sldId id="280" r:id="rId28"/>
    <p:sldId id="287" r:id="rId29"/>
    <p:sldId id="288" r:id="rId30"/>
    <p:sldId id="289" r:id="rId31"/>
    <p:sldId id="284" r:id="rId32"/>
  </p:sldIdLst>
  <p:sldSz cx="12192000" cy="6858000"/>
  <p:notesSz cx="12192000" cy="6858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>
      <p:cViewPr varScale="1">
        <p:scale>
          <a:sx n="114" d="100"/>
          <a:sy n="114" d="100"/>
        </p:scale>
        <p:origin x="300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1FE83-7AB1-4F9C-8F2A-79965ABCB8D8}" type="doc">
      <dgm:prSet loTypeId="urn:microsoft.com/office/officeart/2005/8/layout/chevron1" loCatId="process" qsTypeId="urn:microsoft.com/office/officeart/2005/8/quickstyle/simple1" qsCatId="simple" csTypeId="urn:microsoft.com/office/officeart/2005/8/colors/colorful3" csCatId="colorful" phldr="1"/>
      <dgm:spPr/>
    </dgm:pt>
    <dgm:pt modelId="{47B81FE3-093E-4A28-8F08-3E163C302E22}">
      <dgm:prSet phldrT="[Texto]" custT="1"/>
      <dgm:spPr/>
      <dgm:t>
        <a:bodyPr/>
        <a:lstStyle/>
        <a:p>
          <a:r>
            <a:rPr lang="es-ES" sz="2000" dirty="0"/>
            <a:t>Coaching sobre visión, creación de backlog</a:t>
          </a:r>
          <a:endParaRPr lang="es-CO" sz="2000" dirty="0"/>
        </a:p>
      </dgm:t>
    </dgm:pt>
    <dgm:pt modelId="{9EB5B574-ABB7-4696-9F8F-5E040D53A5EF}" type="parTrans" cxnId="{F4BD869C-5A9E-4341-9C1C-8824A0C4BBD9}">
      <dgm:prSet/>
      <dgm:spPr/>
      <dgm:t>
        <a:bodyPr/>
        <a:lstStyle/>
        <a:p>
          <a:endParaRPr lang="es-CO"/>
        </a:p>
      </dgm:t>
    </dgm:pt>
    <dgm:pt modelId="{88BDF9D6-0665-4968-A535-05F35EA23AEE}" type="sibTrans" cxnId="{F4BD869C-5A9E-4341-9C1C-8824A0C4BBD9}">
      <dgm:prSet/>
      <dgm:spPr/>
      <dgm:t>
        <a:bodyPr/>
        <a:lstStyle/>
        <a:p>
          <a:endParaRPr lang="es-CO"/>
        </a:p>
      </dgm:t>
    </dgm:pt>
    <dgm:pt modelId="{37873D82-885C-417C-9022-FDB3D9530B32}">
      <dgm:prSet phldrT="[Texto]"/>
      <dgm:spPr/>
      <dgm:t>
        <a:bodyPr/>
        <a:lstStyle/>
        <a:p>
          <a:r>
            <a:rPr lang="es-ES" dirty="0"/>
            <a:t>Coaching en reuniones ágiles efectivas (planificación, stand up, demostración, retrospectiva, preparación, planificación previa</a:t>
          </a:r>
          <a:endParaRPr lang="es-CO" dirty="0"/>
        </a:p>
      </dgm:t>
    </dgm:pt>
    <dgm:pt modelId="{10217083-8AAD-4552-ABF1-652132F0065C}" type="parTrans" cxnId="{77C354F5-9DD4-4E7B-8944-188C5768E397}">
      <dgm:prSet/>
      <dgm:spPr/>
      <dgm:t>
        <a:bodyPr/>
        <a:lstStyle/>
        <a:p>
          <a:endParaRPr lang="es-CO"/>
        </a:p>
      </dgm:t>
    </dgm:pt>
    <dgm:pt modelId="{C7960121-C623-44AF-8C49-7E145FA0AB93}" type="sibTrans" cxnId="{77C354F5-9DD4-4E7B-8944-188C5768E397}">
      <dgm:prSet/>
      <dgm:spPr/>
      <dgm:t>
        <a:bodyPr/>
        <a:lstStyle/>
        <a:p>
          <a:endParaRPr lang="es-CO"/>
        </a:p>
      </dgm:t>
    </dgm:pt>
    <dgm:pt modelId="{36711466-DF96-4735-8EAF-A173A7FBD648}">
      <dgm:prSet phldrT="[Texto]"/>
      <dgm:spPr/>
      <dgm:t>
        <a:bodyPr/>
        <a:lstStyle/>
        <a:p>
          <a:r>
            <a:rPr lang="es-ES" dirty="0"/>
            <a:t>Coaching individual y en grupo para perfil  (</a:t>
          </a:r>
          <a:r>
            <a:rPr lang="es-ES" dirty="0" err="1"/>
            <a:t>ScrumMaster</a:t>
          </a:r>
          <a:r>
            <a:rPr lang="es-ES" dirty="0"/>
            <a:t>, </a:t>
          </a:r>
          <a:r>
            <a:rPr lang="es-ES" dirty="0" err="1"/>
            <a:t>Product</a:t>
          </a:r>
          <a:r>
            <a:rPr lang="es-ES" dirty="0"/>
            <a:t> </a:t>
          </a:r>
          <a:r>
            <a:rPr lang="es-ES" dirty="0" err="1"/>
            <a:t>Owner</a:t>
          </a:r>
          <a:r>
            <a:rPr lang="es-ES" dirty="0"/>
            <a:t>, equipo solucionador)</a:t>
          </a:r>
          <a:endParaRPr lang="es-CO" dirty="0"/>
        </a:p>
      </dgm:t>
    </dgm:pt>
    <dgm:pt modelId="{F53CAB37-6177-4318-B444-482E8310142D}" type="parTrans" cxnId="{A90A658F-A4E1-413E-98A1-C99155141F84}">
      <dgm:prSet/>
      <dgm:spPr/>
      <dgm:t>
        <a:bodyPr/>
        <a:lstStyle/>
        <a:p>
          <a:endParaRPr lang="es-CO"/>
        </a:p>
      </dgm:t>
    </dgm:pt>
    <dgm:pt modelId="{4E395CF9-A749-48C0-AA95-67A511E4FBD1}" type="sibTrans" cxnId="{A90A658F-A4E1-413E-98A1-C99155141F84}">
      <dgm:prSet/>
      <dgm:spPr/>
      <dgm:t>
        <a:bodyPr/>
        <a:lstStyle/>
        <a:p>
          <a:endParaRPr lang="es-CO"/>
        </a:p>
      </dgm:t>
    </dgm:pt>
    <dgm:pt modelId="{45FFD729-7C80-4B4B-BA95-13D44172987A}" type="pres">
      <dgm:prSet presAssocID="{5571FE83-7AB1-4F9C-8F2A-79965ABCB8D8}" presName="Name0" presStyleCnt="0">
        <dgm:presLayoutVars>
          <dgm:dir/>
          <dgm:animLvl val="lvl"/>
          <dgm:resizeHandles val="exact"/>
        </dgm:presLayoutVars>
      </dgm:prSet>
      <dgm:spPr/>
    </dgm:pt>
    <dgm:pt modelId="{BA4426F1-2600-40E7-A482-8D7C9A677DBF}" type="pres">
      <dgm:prSet presAssocID="{47B81FE3-093E-4A28-8F08-3E163C302E2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01F1204-07D1-4B3A-86AB-EE188467A3E9}" type="pres">
      <dgm:prSet presAssocID="{88BDF9D6-0665-4968-A535-05F35EA23AEE}" presName="parTxOnlySpace" presStyleCnt="0"/>
      <dgm:spPr/>
    </dgm:pt>
    <dgm:pt modelId="{A4EA2393-93FE-452B-9965-86E4F6B8D991}" type="pres">
      <dgm:prSet presAssocID="{37873D82-885C-417C-9022-FDB3D9530B32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F19CD56-27C7-4E36-AA3E-C1AA2A888491}" type="pres">
      <dgm:prSet presAssocID="{C7960121-C623-44AF-8C49-7E145FA0AB93}" presName="parTxOnlySpace" presStyleCnt="0"/>
      <dgm:spPr/>
    </dgm:pt>
    <dgm:pt modelId="{4F5FF755-9C0C-4871-9813-92658C397D71}" type="pres">
      <dgm:prSet presAssocID="{36711466-DF96-4735-8EAF-A173A7FBD64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C74351D-4A64-4816-A09F-C61FA45CD2A6}" type="presOf" srcId="{37873D82-885C-417C-9022-FDB3D9530B32}" destId="{A4EA2393-93FE-452B-9965-86E4F6B8D991}" srcOrd="0" destOrd="0" presId="urn:microsoft.com/office/officeart/2005/8/layout/chevron1"/>
    <dgm:cxn modelId="{5255F834-E576-4527-8EE3-DC465850A80D}" type="presOf" srcId="{47B81FE3-093E-4A28-8F08-3E163C302E22}" destId="{BA4426F1-2600-40E7-A482-8D7C9A677DBF}" srcOrd="0" destOrd="0" presId="urn:microsoft.com/office/officeart/2005/8/layout/chevron1"/>
    <dgm:cxn modelId="{A90A658F-A4E1-413E-98A1-C99155141F84}" srcId="{5571FE83-7AB1-4F9C-8F2A-79965ABCB8D8}" destId="{36711466-DF96-4735-8EAF-A173A7FBD648}" srcOrd="2" destOrd="0" parTransId="{F53CAB37-6177-4318-B444-482E8310142D}" sibTransId="{4E395CF9-A749-48C0-AA95-67A511E4FBD1}"/>
    <dgm:cxn modelId="{F4BD869C-5A9E-4341-9C1C-8824A0C4BBD9}" srcId="{5571FE83-7AB1-4F9C-8F2A-79965ABCB8D8}" destId="{47B81FE3-093E-4A28-8F08-3E163C302E22}" srcOrd="0" destOrd="0" parTransId="{9EB5B574-ABB7-4696-9F8F-5E040D53A5EF}" sibTransId="{88BDF9D6-0665-4968-A535-05F35EA23AEE}"/>
    <dgm:cxn modelId="{05560BBA-B3C3-43F1-8D5B-965361E5E8A8}" type="presOf" srcId="{5571FE83-7AB1-4F9C-8F2A-79965ABCB8D8}" destId="{45FFD729-7C80-4B4B-BA95-13D44172987A}" srcOrd="0" destOrd="0" presId="urn:microsoft.com/office/officeart/2005/8/layout/chevron1"/>
    <dgm:cxn modelId="{878FD7EC-5D6A-4595-9A11-D8981E69CF99}" type="presOf" srcId="{36711466-DF96-4735-8EAF-A173A7FBD648}" destId="{4F5FF755-9C0C-4871-9813-92658C397D71}" srcOrd="0" destOrd="0" presId="urn:microsoft.com/office/officeart/2005/8/layout/chevron1"/>
    <dgm:cxn modelId="{77C354F5-9DD4-4E7B-8944-188C5768E397}" srcId="{5571FE83-7AB1-4F9C-8F2A-79965ABCB8D8}" destId="{37873D82-885C-417C-9022-FDB3D9530B32}" srcOrd="1" destOrd="0" parTransId="{10217083-8AAD-4552-ABF1-652132F0065C}" sibTransId="{C7960121-C623-44AF-8C49-7E145FA0AB93}"/>
    <dgm:cxn modelId="{2D10912B-181F-41DD-9A29-B01838C35D42}" type="presParOf" srcId="{45FFD729-7C80-4B4B-BA95-13D44172987A}" destId="{BA4426F1-2600-40E7-A482-8D7C9A677DBF}" srcOrd="0" destOrd="0" presId="urn:microsoft.com/office/officeart/2005/8/layout/chevron1"/>
    <dgm:cxn modelId="{B58E10D9-1610-4F00-B9B6-64897AF7C88F}" type="presParOf" srcId="{45FFD729-7C80-4B4B-BA95-13D44172987A}" destId="{501F1204-07D1-4B3A-86AB-EE188467A3E9}" srcOrd="1" destOrd="0" presId="urn:microsoft.com/office/officeart/2005/8/layout/chevron1"/>
    <dgm:cxn modelId="{5A7C9E9E-536B-4E78-8125-720D42F820FD}" type="presParOf" srcId="{45FFD729-7C80-4B4B-BA95-13D44172987A}" destId="{A4EA2393-93FE-452B-9965-86E4F6B8D991}" srcOrd="2" destOrd="0" presId="urn:microsoft.com/office/officeart/2005/8/layout/chevron1"/>
    <dgm:cxn modelId="{C6E47E7A-0765-4531-90DB-6AE57D8AA25C}" type="presParOf" srcId="{45FFD729-7C80-4B4B-BA95-13D44172987A}" destId="{4F19CD56-27C7-4E36-AA3E-C1AA2A888491}" srcOrd="3" destOrd="0" presId="urn:microsoft.com/office/officeart/2005/8/layout/chevron1"/>
    <dgm:cxn modelId="{F64D4465-4B8C-4E7E-A7CA-96ADCE147642}" type="presParOf" srcId="{45FFD729-7C80-4B4B-BA95-13D44172987A}" destId="{4F5FF755-9C0C-4871-9813-92658C397D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426F1-2600-40E7-A482-8D7C9A677DBF}">
      <dsp:nvSpPr>
        <dsp:cNvPr id="0" name=""/>
        <dsp:cNvSpPr/>
      </dsp:nvSpPr>
      <dsp:spPr>
        <a:xfrm>
          <a:off x="3498" y="2057318"/>
          <a:ext cx="4262523" cy="170500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Coaching sobre visión, creación de backlog</a:t>
          </a:r>
          <a:endParaRPr lang="es-CO" sz="2000" kern="1200" dirty="0"/>
        </a:p>
      </dsp:txBody>
      <dsp:txXfrm>
        <a:off x="856003" y="2057318"/>
        <a:ext cx="2557514" cy="1705009"/>
      </dsp:txXfrm>
    </dsp:sp>
    <dsp:sp modelId="{A4EA2393-93FE-452B-9965-86E4F6B8D991}">
      <dsp:nvSpPr>
        <dsp:cNvPr id="0" name=""/>
        <dsp:cNvSpPr/>
      </dsp:nvSpPr>
      <dsp:spPr>
        <a:xfrm>
          <a:off x="3839770" y="2057318"/>
          <a:ext cx="4262523" cy="1705009"/>
        </a:xfrm>
        <a:prstGeom prst="chevron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Coaching en reuniones ágiles efectivas (planificación, stand up, demostración, retrospectiva, preparación, planificación previa</a:t>
          </a:r>
          <a:endParaRPr lang="es-CO" sz="1700" kern="1200" dirty="0"/>
        </a:p>
      </dsp:txBody>
      <dsp:txXfrm>
        <a:off x="4692275" y="2057318"/>
        <a:ext cx="2557514" cy="1705009"/>
      </dsp:txXfrm>
    </dsp:sp>
    <dsp:sp modelId="{4F5FF755-9C0C-4871-9813-92658C397D71}">
      <dsp:nvSpPr>
        <dsp:cNvPr id="0" name=""/>
        <dsp:cNvSpPr/>
      </dsp:nvSpPr>
      <dsp:spPr>
        <a:xfrm>
          <a:off x="7676041" y="2057318"/>
          <a:ext cx="4262523" cy="1705009"/>
        </a:xfrm>
        <a:prstGeom prst="chevron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Coaching individual y en grupo para perfil  (</a:t>
          </a:r>
          <a:r>
            <a:rPr lang="es-ES" sz="1700" kern="1200" dirty="0" err="1"/>
            <a:t>ScrumMaster</a:t>
          </a:r>
          <a:r>
            <a:rPr lang="es-ES" sz="1700" kern="1200" dirty="0"/>
            <a:t>, </a:t>
          </a:r>
          <a:r>
            <a:rPr lang="es-ES" sz="1700" kern="1200" dirty="0" err="1"/>
            <a:t>Product</a:t>
          </a:r>
          <a:r>
            <a:rPr lang="es-ES" sz="1700" kern="1200" dirty="0"/>
            <a:t> </a:t>
          </a:r>
          <a:r>
            <a:rPr lang="es-ES" sz="1700" kern="1200" dirty="0" err="1"/>
            <a:t>Owner</a:t>
          </a:r>
          <a:r>
            <a:rPr lang="es-ES" sz="1700" kern="1200" dirty="0"/>
            <a:t>, equipo solucionador)</a:t>
          </a:r>
          <a:endParaRPr lang="es-CO" sz="1700" kern="1200" dirty="0"/>
        </a:p>
      </dsp:txBody>
      <dsp:txXfrm>
        <a:off x="8528546" y="2057318"/>
        <a:ext cx="2557514" cy="17050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7997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7"/>
                </a:lnTo>
                <a:lnTo>
                  <a:pt x="12192000" y="685799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5169535" cy="6858000"/>
          </a:xfrm>
          <a:custGeom>
            <a:avLst/>
            <a:gdLst/>
            <a:ahLst/>
            <a:cxnLst/>
            <a:rect l="l" t="t" r="r" b="b"/>
            <a:pathLst>
              <a:path w="5169535" h="6858000">
                <a:moveTo>
                  <a:pt x="2236800" y="0"/>
                </a:moveTo>
                <a:lnTo>
                  <a:pt x="0" y="0"/>
                </a:lnTo>
                <a:lnTo>
                  <a:pt x="0" y="6857995"/>
                </a:lnTo>
                <a:lnTo>
                  <a:pt x="2197440" y="6857995"/>
                </a:lnTo>
                <a:lnTo>
                  <a:pt x="5169408" y="3406140"/>
                </a:lnTo>
                <a:lnTo>
                  <a:pt x="2236800" y="0"/>
                </a:lnTo>
                <a:close/>
              </a:path>
            </a:pathLst>
          </a:custGeom>
          <a:solidFill>
            <a:srgbClr val="3944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4813300" cy="6858000"/>
          </a:xfrm>
          <a:custGeom>
            <a:avLst/>
            <a:gdLst/>
            <a:ahLst/>
            <a:cxnLst/>
            <a:rect l="l" t="t" r="r" b="b"/>
            <a:pathLst>
              <a:path w="4813300" h="6858000">
                <a:moveTo>
                  <a:pt x="1929413" y="0"/>
                </a:moveTo>
                <a:lnTo>
                  <a:pt x="0" y="0"/>
                </a:lnTo>
                <a:lnTo>
                  <a:pt x="0" y="6857997"/>
                </a:lnTo>
                <a:lnTo>
                  <a:pt x="1842256" y="6857997"/>
                </a:lnTo>
                <a:lnTo>
                  <a:pt x="4812792" y="3377946"/>
                </a:lnTo>
                <a:lnTo>
                  <a:pt x="1929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842256" y="0"/>
            <a:ext cx="2970530" cy="6858000"/>
          </a:xfrm>
          <a:custGeom>
            <a:avLst/>
            <a:gdLst/>
            <a:ahLst/>
            <a:cxnLst/>
            <a:rect l="l" t="t" r="r" b="b"/>
            <a:pathLst>
              <a:path w="2970529" h="6858000">
                <a:moveTo>
                  <a:pt x="87156" y="0"/>
                </a:moveTo>
                <a:lnTo>
                  <a:pt x="2970535" y="3377946"/>
                </a:lnTo>
                <a:lnTo>
                  <a:pt x="0" y="6857997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08984" y="3166364"/>
            <a:ext cx="5574030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454020" y="1545463"/>
            <a:ext cx="5834380" cy="3478529"/>
          </a:xfrm>
          <a:custGeom>
            <a:avLst/>
            <a:gdLst/>
            <a:ahLst/>
            <a:cxnLst/>
            <a:rect l="l" t="t" r="r" b="b"/>
            <a:pathLst>
              <a:path w="5834380" h="3478529">
                <a:moveTo>
                  <a:pt x="5834126" y="0"/>
                </a:moveTo>
                <a:lnTo>
                  <a:pt x="5808675" y="45920"/>
                </a:lnTo>
                <a:lnTo>
                  <a:pt x="5782915" y="91606"/>
                </a:lnTo>
                <a:lnTo>
                  <a:pt x="5756847" y="137057"/>
                </a:lnTo>
                <a:lnTo>
                  <a:pt x="5730475" y="182270"/>
                </a:lnTo>
                <a:lnTo>
                  <a:pt x="5703800" y="227245"/>
                </a:lnTo>
                <a:lnTo>
                  <a:pt x="5676825" y="271979"/>
                </a:lnTo>
                <a:lnTo>
                  <a:pt x="5649553" y="316472"/>
                </a:lnTo>
                <a:lnTo>
                  <a:pt x="5621986" y="360721"/>
                </a:lnTo>
                <a:lnTo>
                  <a:pt x="5594127" y="404726"/>
                </a:lnTo>
                <a:lnTo>
                  <a:pt x="5565978" y="448484"/>
                </a:lnTo>
                <a:lnTo>
                  <a:pt x="5537542" y="491995"/>
                </a:lnTo>
                <a:lnTo>
                  <a:pt x="5508822" y="535256"/>
                </a:lnTo>
                <a:lnTo>
                  <a:pt x="5479819" y="578267"/>
                </a:lnTo>
                <a:lnTo>
                  <a:pt x="5450538" y="621025"/>
                </a:lnTo>
                <a:lnTo>
                  <a:pt x="5420979" y="663529"/>
                </a:lnTo>
                <a:lnTo>
                  <a:pt x="5391146" y="705779"/>
                </a:lnTo>
                <a:lnTo>
                  <a:pt x="5361041" y="747771"/>
                </a:lnTo>
                <a:lnTo>
                  <a:pt x="5330667" y="789505"/>
                </a:lnTo>
                <a:lnTo>
                  <a:pt x="5300026" y="830980"/>
                </a:lnTo>
                <a:lnTo>
                  <a:pt x="5269120" y="872193"/>
                </a:lnTo>
                <a:lnTo>
                  <a:pt x="5237954" y="913143"/>
                </a:lnTo>
                <a:lnTo>
                  <a:pt x="5206528" y="953829"/>
                </a:lnTo>
                <a:lnTo>
                  <a:pt x="5174846" y="994249"/>
                </a:lnTo>
                <a:lnTo>
                  <a:pt x="5142909" y="1034402"/>
                </a:lnTo>
                <a:lnTo>
                  <a:pt x="5110721" y="1074286"/>
                </a:lnTo>
                <a:lnTo>
                  <a:pt x="5078285" y="1113900"/>
                </a:lnTo>
                <a:lnTo>
                  <a:pt x="5045602" y="1153241"/>
                </a:lnTo>
                <a:lnTo>
                  <a:pt x="5012675" y="1192310"/>
                </a:lnTo>
                <a:lnTo>
                  <a:pt x="4979507" y="1231104"/>
                </a:lnTo>
                <a:lnTo>
                  <a:pt x="4946100" y="1269621"/>
                </a:lnTo>
                <a:lnTo>
                  <a:pt x="4912457" y="1307860"/>
                </a:lnTo>
                <a:lnTo>
                  <a:pt x="4878581" y="1345820"/>
                </a:lnTo>
                <a:lnTo>
                  <a:pt x="4844473" y="1383500"/>
                </a:lnTo>
                <a:lnTo>
                  <a:pt x="4810137" y="1420896"/>
                </a:lnTo>
                <a:lnTo>
                  <a:pt x="4775575" y="1458009"/>
                </a:lnTo>
                <a:lnTo>
                  <a:pt x="4740789" y="1494837"/>
                </a:lnTo>
                <a:lnTo>
                  <a:pt x="4705783" y="1531378"/>
                </a:lnTo>
                <a:lnTo>
                  <a:pt x="4670558" y="1567630"/>
                </a:lnTo>
                <a:lnTo>
                  <a:pt x="4635118" y="1603592"/>
                </a:lnTo>
                <a:lnTo>
                  <a:pt x="4599464" y="1639263"/>
                </a:lnTo>
                <a:lnTo>
                  <a:pt x="4563600" y="1674642"/>
                </a:lnTo>
                <a:lnTo>
                  <a:pt x="4527528" y="1709725"/>
                </a:lnTo>
                <a:lnTo>
                  <a:pt x="4491249" y="1744513"/>
                </a:lnTo>
                <a:lnTo>
                  <a:pt x="4454768" y="1779003"/>
                </a:lnTo>
                <a:lnTo>
                  <a:pt x="4418087" y="1813195"/>
                </a:lnTo>
                <a:lnTo>
                  <a:pt x="4381207" y="1847086"/>
                </a:lnTo>
                <a:lnTo>
                  <a:pt x="4344132" y="1880675"/>
                </a:lnTo>
                <a:lnTo>
                  <a:pt x="4306865" y="1913961"/>
                </a:lnTo>
                <a:lnTo>
                  <a:pt x="4269407" y="1946941"/>
                </a:lnTo>
                <a:lnTo>
                  <a:pt x="4231761" y="1979615"/>
                </a:lnTo>
                <a:lnTo>
                  <a:pt x="4193930" y="2011982"/>
                </a:lnTo>
                <a:lnTo>
                  <a:pt x="4155916" y="2044039"/>
                </a:lnTo>
                <a:lnTo>
                  <a:pt x="4117722" y="2075784"/>
                </a:lnTo>
                <a:lnTo>
                  <a:pt x="4079351" y="2107218"/>
                </a:lnTo>
                <a:lnTo>
                  <a:pt x="4040805" y="2138337"/>
                </a:lnTo>
                <a:lnTo>
                  <a:pt x="4002086" y="2169141"/>
                </a:lnTo>
                <a:lnTo>
                  <a:pt x="3963197" y="2199628"/>
                </a:lnTo>
                <a:lnTo>
                  <a:pt x="3924141" y="2229797"/>
                </a:lnTo>
                <a:lnTo>
                  <a:pt x="3884920" y="2259645"/>
                </a:lnTo>
                <a:lnTo>
                  <a:pt x="3845537" y="2289172"/>
                </a:lnTo>
                <a:lnTo>
                  <a:pt x="3805994" y="2318376"/>
                </a:lnTo>
                <a:lnTo>
                  <a:pt x="3766294" y="2347256"/>
                </a:lnTo>
                <a:lnTo>
                  <a:pt x="3726439" y="2375809"/>
                </a:lnTo>
                <a:lnTo>
                  <a:pt x="3686432" y="2404035"/>
                </a:lnTo>
                <a:lnTo>
                  <a:pt x="3646276" y="2431932"/>
                </a:lnTo>
                <a:lnTo>
                  <a:pt x="3605973" y="2459498"/>
                </a:lnTo>
                <a:lnTo>
                  <a:pt x="3565525" y="2486733"/>
                </a:lnTo>
                <a:lnTo>
                  <a:pt x="3524935" y="2513634"/>
                </a:lnTo>
                <a:lnTo>
                  <a:pt x="3484206" y="2540199"/>
                </a:lnTo>
                <a:lnTo>
                  <a:pt x="3443340" y="2566429"/>
                </a:lnTo>
                <a:lnTo>
                  <a:pt x="3402340" y="2592320"/>
                </a:lnTo>
                <a:lnTo>
                  <a:pt x="3361208" y="2617871"/>
                </a:lnTo>
                <a:lnTo>
                  <a:pt x="3319947" y="2643082"/>
                </a:lnTo>
                <a:lnTo>
                  <a:pt x="3278560" y="2667950"/>
                </a:lnTo>
                <a:lnTo>
                  <a:pt x="3237048" y="2692474"/>
                </a:lnTo>
                <a:lnTo>
                  <a:pt x="3195415" y="2716652"/>
                </a:lnTo>
                <a:lnTo>
                  <a:pt x="3153663" y="2740484"/>
                </a:lnTo>
                <a:lnTo>
                  <a:pt x="3111794" y="2763966"/>
                </a:lnTo>
                <a:lnTo>
                  <a:pt x="3069812" y="2787099"/>
                </a:lnTo>
                <a:lnTo>
                  <a:pt x="3027718" y="2809880"/>
                </a:lnTo>
                <a:lnTo>
                  <a:pt x="2985516" y="2832308"/>
                </a:lnTo>
                <a:lnTo>
                  <a:pt x="2943207" y="2854381"/>
                </a:lnTo>
                <a:lnTo>
                  <a:pt x="2900795" y="2876098"/>
                </a:lnTo>
                <a:lnTo>
                  <a:pt x="2858281" y="2897458"/>
                </a:lnTo>
                <a:lnTo>
                  <a:pt x="2815669" y="2918458"/>
                </a:lnTo>
                <a:lnTo>
                  <a:pt x="2772961" y="2939098"/>
                </a:lnTo>
                <a:lnTo>
                  <a:pt x="2730159" y="2959376"/>
                </a:lnTo>
                <a:lnTo>
                  <a:pt x="2687266" y="2979290"/>
                </a:lnTo>
                <a:lnTo>
                  <a:pt x="2644285" y="2998839"/>
                </a:lnTo>
                <a:lnTo>
                  <a:pt x="2601218" y="3018021"/>
                </a:lnTo>
                <a:lnTo>
                  <a:pt x="2558068" y="3036835"/>
                </a:lnTo>
                <a:lnTo>
                  <a:pt x="2514837" y="3055280"/>
                </a:lnTo>
                <a:lnTo>
                  <a:pt x="2471528" y="3073353"/>
                </a:lnTo>
                <a:lnTo>
                  <a:pt x="2428143" y="3091054"/>
                </a:lnTo>
                <a:lnTo>
                  <a:pt x="2384685" y="3108380"/>
                </a:lnTo>
                <a:lnTo>
                  <a:pt x="2341157" y="3125331"/>
                </a:lnTo>
                <a:lnTo>
                  <a:pt x="2297560" y="3141905"/>
                </a:lnTo>
                <a:lnTo>
                  <a:pt x="2253898" y="3158100"/>
                </a:lnTo>
                <a:lnTo>
                  <a:pt x="2210173" y="3173914"/>
                </a:lnTo>
                <a:lnTo>
                  <a:pt x="2166388" y="3189347"/>
                </a:lnTo>
                <a:lnTo>
                  <a:pt x="2122545" y="3204397"/>
                </a:lnTo>
                <a:lnTo>
                  <a:pt x="2078647" y="3219062"/>
                </a:lnTo>
                <a:lnTo>
                  <a:pt x="2034695" y="3233341"/>
                </a:lnTo>
                <a:lnTo>
                  <a:pt x="1990694" y="3247233"/>
                </a:lnTo>
                <a:lnTo>
                  <a:pt x="1946645" y="3260735"/>
                </a:lnTo>
                <a:lnTo>
                  <a:pt x="1902551" y="3273846"/>
                </a:lnTo>
                <a:lnTo>
                  <a:pt x="1858415" y="3286565"/>
                </a:lnTo>
                <a:lnTo>
                  <a:pt x="1814238" y="3298890"/>
                </a:lnTo>
                <a:lnTo>
                  <a:pt x="1770024" y="3310820"/>
                </a:lnTo>
                <a:lnTo>
                  <a:pt x="1725775" y="3322354"/>
                </a:lnTo>
                <a:lnTo>
                  <a:pt x="1681494" y="3333489"/>
                </a:lnTo>
                <a:lnTo>
                  <a:pt x="1637183" y="3344224"/>
                </a:lnTo>
                <a:lnTo>
                  <a:pt x="1592844" y="3354558"/>
                </a:lnTo>
                <a:lnTo>
                  <a:pt x="1548481" y="3364490"/>
                </a:lnTo>
                <a:lnTo>
                  <a:pt x="1504096" y="3374017"/>
                </a:lnTo>
                <a:lnTo>
                  <a:pt x="1459691" y="3383138"/>
                </a:lnTo>
                <a:lnTo>
                  <a:pt x="1415269" y="3391852"/>
                </a:lnTo>
                <a:lnTo>
                  <a:pt x="1370833" y="3400157"/>
                </a:lnTo>
                <a:lnTo>
                  <a:pt x="1326384" y="3408052"/>
                </a:lnTo>
                <a:lnTo>
                  <a:pt x="1281926" y="3415535"/>
                </a:lnTo>
                <a:lnTo>
                  <a:pt x="1237462" y="3422605"/>
                </a:lnTo>
                <a:lnTo>
                  <a:pt x="1192993" y="3429260"/>
                </a:lnTo>
                <a:lnTo>
                  <a:pt x="1148522" y="3435499"/>
                </a:lnTo>
                <a:lnTo>
                  <a:pt x="1104052" y="3441320"/>
                </a:lnTo>
                <a:lnTo>
                  <a:pt x="1059585" y="3446721"/>
                </a:lnTo>
                <a:lnTo>
                  <a:pt x="1015124" y="3451702"/>
                </a:lnTo>
                <a:lnTo>
                  <a:pt x="970672" y="3456261"/>
                </a:lnTo>
                <a:lnTo>
                  <a:pt x="926230" y="3460395"/>
                </a:lnTo>
                <a:lnTo>
                  <a:pt x="881802" y="3464105"/>
                </a:lnTo>
                <a:lnTo>
                  <a:pt x="837390" y="3467387"/>
                </a:lnTo>
                <a:lnTo>
                  <a:pt x="792997" y="3470241"/>
                </a:lnTo>
                <a:lnTo>
                  <a:pt x="748624" y="3472665"/>
                </a:lnTo>
                <a:lnTo>
                  <a:pt x="704276" y="3474658"/>
                </a:lnTo>
                <a:lnTo>
                  <a:pt x="659954" y="3476218"/>
                </a:lnTo>
                <a:lnTo>
                  <a:pt x="615660" y="3477344"/>
                </a:lnTo>
                <a:lnTo>
                  <a:pt x="571398" y="3478034"/>
                </a:lnTo>
                <a:lnTo>
                  <a:pt x="527169" y="3478286"/>
                </a:lnTo>
                <a:lnTo>
                  <a:pt x="482978" y="3478100"/>
                </a:lnTo>
                <a:lnTo>
                  <a:pt x="438825" y="3477473"/>
                </a:lnTo>
                <a:lnTo>
                  <a:pt x="394713" y="3476404"/>
                </a:lnTo>
                <a:lnTo>
                  <a:pt x="350646" y="3474892"/>
                </a:lnTo>
                <a:lnTo>
                  <a:pt x="306625" y="3472935"/>
                </a:lnTo>
                <a:lnTo>
                  <a:pt x="262654" y="3470532"/>
                </a:lnTo>
                <a:lnTo>
                  <a:pt x="218734" y="3467680"/>
                </a:lnTo>
                <a:lnTo>
                  <a:pt x="174868" y="3464380"/>
                </a:lnTo>
                <a:lnTo>
                  <a:pt x="131059" y="3460628"/>
                </a:lnTo>
                <a:lnTo>
                  <a:pt x="87310" y="3456424"/>
                </a:lnTo>
                <a:lnTo>
                  <a:pt x="43623" y="3451766"/>
                </a:lnTo>
                <a:lnTo>
                  <a:pt x="0" y="3446653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671827" y="4416552"/>
            <a:ext cx="818388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673351" y="4418076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39" h="815339">
                <a:moveTo>
                  <a:pt x="0" y="407669"/>
                </a:moveTo>
                <a:lnTo>
                  <a:pt x="2742" y="360123"/>
                </a:lnTo>
                <a:lnTo>
                  <a:pt x="10765" y="314188"/>
                </a:lnTo>
                <a:lnTo>
                  <a:pt x="23764" y="270171"/>
                </a:lnTo>
                <a:lnTo>
                  <a:pt x="41432" y="228377"/>
                </a:lnTo>
                <a:lnTo>
                  <a:pt x="63464" y="189113"/>
                </a:lnTo>
                <a:lnTo>
                  <a:pt x="89553" y="152684"/>
                </a:lnTo>
                <a:lnTo>
                  <a:pt x="119395" y="119395"/>
                </a:lnTo>
                <a:lnTo>
                  <a:pt x="152684" y="89553"/>
                </a:lnTo>
                <a:lnTo>
                  <a:pt x="189113" y="63464"/>
                </a:lnTo>
                <a:lnTo>
                  <a:pt x="228377" y="41432"/>
                </a:lnTo>
                <a:lnTo>
                  <a:pt x="270171" y="23764"/>
                </a:lnTo>
                <a:lnTo>
                  <a:pt x="314188" y="10765"/>
                </a:lnTo>
                <a:lnTo>
                  <a:pt x="360123" y="2742"/>
                </a:lnTo>
                <a:lnTo>
                  <a:pt x="407670" y="0"/>
                </a:lnTo>
                <a:lnTo>
                  <a:pt x="455216" y="2742"/>
                </a:lnTo>
                <a:lnTo>
                  <a:pt x="501151" y="10765"/>
                </a:lnTo>
                <a:lnTo>
                  <a:pt x="545168" y="23764"/>
                </a:lnTo>
                <a:lnTo>
                  <a:pt x="586962" y="41432"/>
                </a:lnTo>
                <a:lnTo>
                  <a:pt x="626226" y="63464"/>
                </a:lnTo>
                <a:lnTo>
                  <a:pt x="662655" y="89553"/>
                </a:lnTo>
                <a:lnTo>
                  <a:pt x="695944" y="119395"/>
                </a:lnTo>
                <a:lnTo>
                  <a:pt x="725786" y="152684"/>
                </a:lnTo>
                <a:lnTo>
                  <a:pt x="751875" y="189113"/>
                </a:lnTo>
                <a:lnTo>
                  <a:pt x="773907" y="228377"/>
                </a:lnTo>
                <a:lnTo>
                  <a:pt x="791575" y="270171"/>
                </a:lnTo>
                <a:lnTo>
                  <a:pt x="804574" y="314188"/>
                </a:lnTo>
                <a:lnTo>
                  <a:pt x="812597" y="360123"/>
                </a:lnTo>
                <a:lnTo>
                  <a:pt x="815340" y="407669"/>
                </a:lnTo>
                <a:lnTo>
                  <a:pt x="812597" y="455216"/>
                </a:lnTo>
                <a:lnTo>
                  <a:pt x="804574" y="501151"/>
                </a:lnTo>
                <a:lnTo>
                  <a:pt x="791575" y="545168"/>
                </a:lnTo>
                <a:lnTo>
                  <a:pt x="773907" y="586962"/>
                </a:lnTo>
                <a:lnTo>
                  <a:pt x="751875" y="626226"/>
                </a:lnTo>
                <a:lnTo>
                  <a:pt x="725786" y="662655"/>
                </a:lnTo>
                <a:lnTo>
                  <a:pt x="695944" y="695944"/>
                </a:lnTo>
                <a:lnTo>
                  <a:pt x="662655" y="725786"/>
                </a:lnTo>
                <a:lnTo>
                  <a:pt x="626226" y="751875"/>
                </a:lnTo>
                <a:lnTo>
                  <a:pt x="586962" y="773907"/>
                </a:lnTo>
                <a:lnTo>
                  <a:pt x="545168" y="791575"/>
                </a:lnTo>
                <a:lnTo>
                  <a:pt x="501151" y="804574"/>
                </a:lnTo>
                <a:lnTo>
                  <a:pt x="455216" y="812597"/>
                </a:lnTo>
                <a:lnTo>
                  <a:pt x="407670" y="815340"/>
                </a:lnTo>
                <a:lnTo>
                  <a:pt x="360123" y="812597"/>
                </a:lnTo>
                <a:lnTo>
                  <a:pt x="314188" y="804574"/>
                </a:lnTo>
                <a:lnTo>
                  <a:pt x="270171" y="791575"/>
                </a:lnTo>
                <a:lnTo>
                  <a:pt x="228377" y="773907"/>
                </a:lnTo>
                <a:lnTo>
                  <a:pt x="189113" y="751875"/>
                </a:lnTo>
                <a:lnTo>
                  <a:pt x="152684" y="725786"/>
                </a:lnTo>
                <a:lnTo>
                  <a:pt x="119395" y="695944"/>
                </a:lnTo>
                <a:lnTo>
                  <a:pt x="89553" y="662655"/>
                </a:lnTo>
                <a:lnTo>
                  <a:pt x="63464" y="626226"/>
                </a:lnTo>
                <a:lnTo>
                  <a:pt x="41432" y="586962"/>
                </a:lnTo>
                <a:lnTo>
                  <a:pt x="23764" y="545168"/>
                </a:lnTo>
                <a:lnTo>
                  <a:pt x="10765" y="501151"/>
                </a:lnTo>
                <a:lnTo>
                  <a:pt x="2742" y="455216"/>
                </a:lnTo>
                <a:lnTo>
                  <a:pt x="0" y="40766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735067" y="4072128"/>
            <a:ext cx="818388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736591" y="4073652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39" h="815339">
                <a:moveTo>
                  <a:pt x="0" y="407670"/>
                </a:moveTo>
                <a:lnTo>
                  <a:pt x="2742" y="360123"/>
                </a:lnTo>
                <a:lnTo>
                  <a:pt x="10765" y="314188"/>
                </a:lnTo>
                <a:lnTo>
                  <a:pt x="23764" y="270171"/>
                </a:lnTo>
                <a:lnTo>
                  <a:pt x="41432" y="228377"/>
                </a:lnTo>
                <a:lnTo>
                  <a:pt x="63464" y="189113"/>
                </a:lnTo>
                <a:lnTo>
                  <a:pt x="89553" y="152684"/>
                </a:lnTo>
                <a:lnTo>
                  <a:pt x="119395" y="119395"/>
                </a:lnTo>
                <a:lnTo>
                  <a:pt x="152684" y="89553"/>
                </a:lnTo>
                <a:lnTo>
                  <a:pt x="189113" y="63464"/>
                </a:lnTo>
                <a:lnTo>
                  <a:pt x="228377" y="41432"/>
                </a:lnTo>
                <a:lnTo>
                  <a:pt x="270171" y="23764"/>
                </a:lnTo>
                <a:lnTo>
                  <a:pt x="314188" y="10765"/>
                </a:lnTo>
                <a:lnTo>
                  <a:pt x="360123" y="2742"/>
                </a:lnTo>
                <a:lnTo>
                  <a:pt x="407670" y="0"/>
                </a:lnTo>
                <a:lnTo>
                  <a:pt x="455216" y="2742"/>
                </a:lnTo>
                <a:lnTo>
                  <a:pt x="501151" y="10765"/>
                </a:lnTo>
                <a:lnTo>
                  <a:pt x="545168" y="23764"/>
                </a:lnTo>
                <a:lnTo>
                  <a:pt x="586962" y="41432"/>
                </a:lnTo>
                <a:lnTo>
                  <a:pt x="626226" y="63464"/>
                </a:lnTo>
                <a:lnTo>
                  <a:pt x="662655" y="89553"/>
                </a:lnTo>
                <a:lnTo>
                  <a:pt x="695944" y="119395"/>
                </a:lnTo>
                <a:lnTo>
                  <a:pt x="725786" y="152684"/>
                </a:lnTo>
                <a:lnTo>
                  <a:pt x="751875" y="189113"/>
                </a:lnTo>
                <a:lnTo>
                  <a:pt x="773907" y="228377"/>
                </a:lnTo>
                <a:lnTo>
                  <a:pt x="791575" y="270171"/>
                </a:lnTo>
                <a:lnTo>
                  <a:pt x="804574" y="314188"/>
                </a:lnTo>
                <a:lnTo>
                  <a:pt x="812597" y="360123"/>
                </a:lnTo>
                <a:lnTo>
                  <a:pt x="815340" y="407670"/>
                </a:lnTo>
                <a:lnTo>
                  <a:pt x="812597" y="455216"/>
                </a:lnTo>
                <a:lnTo>
                  <a:pt x="804574" y="501151"/>
                </a:lnTo>
                <a:lnTo>
                  <a:pt x="791575" y="545168"/>
                </a:lnTo>
                <a:lnTo>
                  <a:pt x="773907" y="586962"/>
                </a:lnTo>
                <a:lnTo>
                  <a:pt x="751875" y="626226"/>
                </a:lnTo>
                <a:lnTo>
                  <a:pt x="725786" y="662655"/>
                </a:lnTo>
                <a:lnTo>
                  <a:pt x="695944" y="695944"/>
                </a:lnTo>
                <a:lnTo>
                  <a:pt x="662655" y="725786"/>
                </a:lnTo>
                <a:lnTo>
                  <a:pt x="626226" y="751875"/>
                </a:lnTo>
                <a:lnTo>
                  <a:pt x="586962" y="773907"/>
                </a:lnTo>
                <a:lnTo>
                  <a:pt x="545168" y="791575"/>
                </a:lnTo>
                <a:lnTo>
                  <a:pt x="501151" y="804574"/>
                </a:lnTo>
                <a:lnTo>
                  <a:pt x="455216" y="812597"/>
                </a:lnTo>
                <a:lnTo>
                  <a:pt x="407670" y="815340"/>
                </a:lnTo>
                <a:lnTo>
                  <a:pt x="360123" y="812597"/>
                </a:lnTo>
                <a:lnTo>
                  <a:pt x="314188" y="804574"/>
                </a:lnTo>
                <a:lnTo>
                  <a:pt x="270171" y="791575"/>
                </a:lnTo>
                <a:lnTo>
                  <a:pt x="228377" y="773907"/>
                </a:lnTo>
                <a:lnTo>
                  <a:pt x="189113" y="751875"/>
                </a:lnTo>
                <a:lnTo>
                  <a:pt x="152684" y="725786"/>
                </a:lnTo>
                <a:lnTo>
                  <a:pt x="119395" y="695944"/>
                </a:lnTo>
                <a:lnTo>
                  <a:pt x="89553" y="662655"/>
                </a:lnTo>
                <a:lnTo>
                  <a:pt x="63464" y="626226"/>
                </a:lnTo>
                <a:lnTo>
                  <a:pt x="41432" y="586962"/>
                </a:lnTo>
                <a:lnTo>
                  <a:pt x="23764" y="545168"/>
                </a:lnTo>
                <a:lnTo>
                  <a:pt x="10765" y="501151"/>
                </a:lnTo>
                <a:lnTo>
                  <a:pt x="2742" y="455216"/>
                </a:lnTo>
                <a:lnTo>
                  <a:pt x="0" y="40767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548628" y="2802635"/>
            <a:ext cx="818387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550152" y="2804160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40" h="815339">
                <a:moveTo>
                  <a:pt x="0" y="407669"/>
                </a:moveTo>
                <a:lnTo>
                  <a:pt x="2742" y="360123"/>
                </a:lnTo>
                <a:lnTo>
                  <a:pt x="10765" y="314188"/>
                </a:lnTo>
                <a:lnTo>
                  <a:pt x="23764" y="270171"/>
                </a:lnTo>
                <a:lnTo>
                  <a:pt x="41432" y="228377"/>
                </a:lnTo>
                <a:lnTo>
                  <a:pt x="63464" y="189113"/>
                </a:lnTo>
                <a:lnTo>
                  <a:pt x="89553" y="152684"/>
                </a:lnTo>
                <a:lnTo>
                  <a:pt x="119395" y="119395"/>
                </a:lnTo>
                <a:lnTo>
                  <a:pt x="152684" y="89553"/>
                </a:lnTo>
                <a:lnTo>
                  <a:pt x="189113" y="63464"/>
                </a:lnTo>
                <a:lnTo>
                  <a:pt x="228377" y="41432"/>
                </a:lnTo>
                <a:lnTo>
                  <a:pt x="270171" y="23764"/>
                </a:lnTo>
                <a:lnTo>
                  <a:pt x="314188" y="10765"/>
                </a:lnTo>
                <a:lnTo>
                  <a:pt x="360123" y="2742"/>
                </a:lnTo>
                <a:lnTo>
                  <a:pt x="407670" y="0"/>
                </a:lnTo>
                <a:lnTo>
                  <a:pt x="455216" y="2742"/>
                </a:lnTo>
                <a:lnTo>
                  <a:pt x="501151" y="10765"/>
                </a:lnTo>
                <a:lnTo>
                  <a:pt x="545168" y="23764"/>
                </a:lnTo>
                <a:lnTo>
                  <a:pt x="586962" y="41432"/>
                </a:lnTo>
                <a:lnTo>
                  <a:pt x="626226" y="63464"/>
                </a:lnTo>
                <a:lnTo>
                  <a:pt x="662655" y="89553"/>
                </a:lnTo>
                <a:lnTo>
                  <a:pt x="695944" y="119395"/>
                </a:lnTo>
                <a:lnTo>
                  <a:pt x="725786" y="152684"/>
                </a:lnTo>
                <a:lnTo>
                  <a:pt x="751875" y="189113"/>
                </a:lnTo>
                <a:lnTo>
                  <a:pt x="773907" y="228377"/>
                </a:lnTo>
                <a:lnTo>
                  <a:pt x="791575" y="270171"/>
                </a:lnTo>
                <a:lnTo>
                  <a:pt x="804574" y="314188"/>
                </a:lnTo>
                <a:lnTo>
                  <a:pt x="812597" y="360123"/>
                </a:lnTo>
                <a:lnTo>
                  <a:pt x="815340" y="407669"/>
                </a:lnTo>
                <a:lnTo>
                  <a:pt x="812597" y="455216"/>
                </a:lnTo>
                <a:lnTo>
                  <a:pt x="804574" y="501151"/>
                </a:lnTo>
                <a:lnTo>
                  <a:pt x="791575" y="545168"/>
                </a:lnTo>
                <a:lnTo>
                  <a:pt x="773907" y="586962"/>
                </a:lnTo>
                <a:lnTo>
                  <a:pt x="751875" y="626226"/>
                </a:lnTo>
                <a:lnTo>
                  <a:pt x="725786" y="662655"/>
                </a:lnTo>
                <a:lnTo>
                  <a:pt x="695944" y="695944"/>
                </a:lnTo>
                <a:lnTo>
                  <a:pt x="662655" y="725786"/>
                </a:lnTo>
                <a:lnTo>
                  <a:pt x="626226" y="751875"/>
                </a:lnTo>
                <a:lnTo>
                  <a:pt x="586962" y="773907"/>
                </a:lnTo>
                <a:lnTo>
                  <a:pt x="545168" y="791575"/>
                </a:lnTo>
                <a:lnTo>
                  <a:pt x="501151" y="804574"/>
                </a:lnTo>
                <a:lnTo>
                  <a:pt x="455216" y="812597"/>
                </a:lnTo>
                <a:lnTo>
                  <a:pt x="407670" y="815339"/>
                </a:lnTo>
                <a:lnTo>
                  <a:pt x="360123" y="812597"/>
                </a:lnTo>
                <a:lnTo>
                  <a:pt x="314188" y="804574"/>
                </a:lnTo>
                <a:lnTo>
                  <a:pt x="270171" y="791575"/>
                </a:lnTo>
                <a:lnTo>
                  <a:pt x="228377" y="773907"/>
                </a:lnTo>
                <a:lnTo>
                  <a:pt x="189113" y="751875"/>
                </a:lnTo>
                <a:lnTo>
                  <a:pt x="152684" y="725786"/>
                </a:lnTo>
                <a:lnTo>
                  <a:pt x="119395" y="695944"/>
                </a:lnTo>
                <a:lnTo>
                  <a:pt x="89553" y="662655"/>
                </a:lnTo>
                <a:lnTo>
                  <a:pt x="63464" y="626226"/>
                </a:lnTo>
                <a:lnTo>
                  <a:pt x="41432" y="586962"/>
                </a:lnTo>
                <a:lnTo>
                  <a:pt x="23764" y="545168"/>
                </a:lnTo>
                <a:lnTo>
                  <a:pt x="10765" y="501151"/>
                </a:lnTo>
                <a:lnTo>
                  <a:pt x="2742" y="455216"/>
                </a:lnTo>
                <a:lnTo>
                  <a:pt x="0" y="40766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748016" y="1363980"/>
            <a:ext cx="818387" cy="818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7749540" y="1365503"/>
            <a:ext cx="815340" cy="815340"/>
          </a:xfrm>
          <a:custGeom>
            <a:avLst/>
            <a:gdLst/>
            <a:ahLst/>
            <a:cxnLst/>
            <a:rect l="l" t="t" r="r" b="b"/>
            <a:pathLst>
              <a:path w="815340" h="815339">
                <a:moveTo>
                  <a:pt x="0" y="407670"/>
                </a:moveTo>
                <a:lnTo>
                  <a:pt x="2742" y="360123"/>
                </a:lnTo>
                <a:lnTo>
                  <a:pt x="10765" y="314188"/>
                </a:lnTo>
                <a:lnTo>
                  <a:pt x="23764" y="270171"/>
                </a:lnTo>
                <a:lnTo>
                  <a:pt x="41432" y="228377"/>
                </a:lnTo>
                <a:lnTo>
                  <a:pt x="63464" y="189113"/>
                </a:lnTo>
                <a:lnTo>
                  <a:pt x="89553" y="152684"/>
                </a:lnTo>
                <a:lnTo>
                  <a:pt x="119395" y="119395"/>
                </a:lnTo>
                <a:lnTo>
                  <a:pt x="152684" y="89553"/>
                </a:lnTo>
                <a:lnTo>
                  <a:pt x="189113" y="63464"/>
                </a:lnTo>
                <a:lnTo>
                  <a:pt x="228377" y="41432"/>
                </a:lnTo>
                <a:lnTo>
                  <a:pt x="270171" y="23764"/>
                </a:lnTo>
                <a:lnTo>
                  <a:pt x="314188" y="10765"/>
                </a:lnTo>
                <a:lnTo>
                  <a:pt x="360123" y="2742"/>
                </a:lnTo>
                <a:lnTo>
                  <a:pt x="407669" y="0"/>
                </a:lnTo>
                <a:lnTo>
                  <a:pt x="455216" y="2742"/>
                </a:lnTo>
                <a:lnTo>
                  <a:pt x="501151" y="10765"/>
                </a:lnTo>
                <a:lnTo>
                  <a:pt x="545168" y="23764"/>
                </a:lnTo>
                <a:lnTo>
                  <a:pt x="586962" y="41432"/>
                </a:lnTo>
                <a:lnTo>
                  <a:pt x="626226" y="63464"/>
                </a:lnTo>
                <a:lnTo>
                  <a:pt x="662655" y="89553"/>
                </a:lnTo>
                <a:lnTo>
                  <a:pt x="695944" y="119395"/>
                </a:lnTo>
                <a:lnTo>
                  <a:pt x="725786" y="152684"/>
                </a:lnTo>
                <a:lnTo>
                  <a:pt x="751875" y="189113"/>
                </a:lnTo>
                <a:lnTo>
                  <a:pt x="773907" y="228377"/>
                </a:lnTo>
                <a:lnTo>
                  <a:pt x="791575" y="270171"/>
                </a:lnTo>
                <a:lnTo>
                  <a:pt x="804574" y="314188"/>
                </a:lnTo>
                <a:lnTo>
                  <a:pt x="812597" y="360123"/>
                </a:lnTo>
                <a:lnTo>
                  <a:pt x="815339" y="407670"/>
                </a:lnTo>
                <a:lnTo>
                  <a:pt x="812597" y="455216"/>
                </a:lnTo>
                <a:lnTo>
                  <a:pt x="804574" y="501151"/>
                </a:lnTo>
                <a:lnTo>
                  <a:pt x="791575" y="545168"/>
                </a:lnTo>
                <a:lnTo>
                  <a:pt x="773907" y="586962"/>
                </a:lnTo>
                <a:lnTo>
                  <a:pt x="751875" y="626226"/>
                </a:lnTo>
                <a:lnTo>
                  <a:pt x="725786" y="662655"/>
                </a:lnTo>
                <a:lnTo>
                  <a:pt x="695944" y="695944"/>
                </a:lnTo>
                <a:lnTo>
                  <a:pt x="662655" y="725786"/>
                </a:lnTo>
                <a:lnTo>
                  <a:pt x="626226" y="751875"/>
                </a:lnTo>
                <a:lnTo>
                  <a:pt x="586962" y="773907"/>
                </a:lnTo>
                <a:lnTo>
                  <a:pt x="545168" y="791575"/>
                </a:lnTo>
                <a:lnTo>
                  <a:pt x="501151" y="804574"/>
                </a:lnTo>
                <a:lnTo>
                  <a:pt x="455216" y="812597"/>
                </a:lnTo>
                <a:lnTo>
                  <a:pt x="407669" y="815340"/>
                </a:lnTo>
                <a:lnTo>
                  <a:pt x="360123" y="812597"/>
                </a:lnTo>
                <a:lnTo>
                  <a:pt x="314188" y="804574"/>
                </a:lnTo>
                <a:lnTo>
                  <a:pt x="270171" y="791575"/>
                </a:lnTo>
                <a:lnTo>
                  <a:pt x="228377" y="773907"/>
                </a:lnTo>
                <a:lnTo>
                  <a:pt x="189113" y="751875"/>
                </a:lnTo>
                <a:lnTo>
                  <a:pt x="152684" y="725786"/>
                </a:lnTo>
                <a:lnTo>
                  <a:pt x="119395" y="695944"/>
                </a:lnTo>
                <a:lnTo>
                  <a:pt x="89553" y="662655"/>
                </a:lnTo>
                <a:lnTo>
                  <a:pt x="63464" y="626226"/>
                </a:lnTo>
                <a:lnTo>
                  <a:pt x="41432" y="586962"/>
                </a:lnTo>
                <a:lnTo>
                  <a:pt x="23764" y="545168"/>
                </a:lnTo>
                <a:lnTo>
                  <a:pt x="10765" y="501151"/>
                </a:lnTo>
                <a:lnTo>
                  <a:pt x="2742" y="455216"/>
                </a:lnTo>
                <a:lnTo>
                  <a:pt x="0" y="40767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7916" y="242697"/>
            <a:ext cx="11796166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5B9B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9459" y="2412949"/>
            <a:ext cx="10673080" cy="3683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10/29/2018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79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29.png"/><Relationship Id="rId15" Type="http://schemas.openxmlformats.org/officeDocument/2006/relationships/image" Target="../media/image73.png"/><Relationship Id="rId23" Type="http://schemas.openxmlformats.org/officeDocument/2006/relationships/image" Target="../media/image11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jpeg"/><Relationship Id="rId5" Type="http://schemas.openxmlformats.org/officeDocument/2006/relationships/image" Target="../media/image81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jpeg"/><Relationship Id="rId5" Type="http://schemas.openxmlformats.org/officeDocument/2006/relationships/image" Target="../media/image86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12.png"/><Relationship Id="rId7" Type="http://schemas.openxmlformats.org/officeDocument/2006/relationships/image" Target="../media/image9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11.png"/><Relationship Id="rId9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81743" y="455676"/>
            <a:ext cx="1991867" cy="425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60607" y="55321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691"/>
                </a:lnTo>
              </a:path>
            </a:pathLst>
          </a:custGeom>
          <a:ln w="640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052047" y="547116"/>
            <a:ext cx="195072" cy="208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341607" y="553212"/>
            <a:ext cx="0" cy="203200"/>
          </a:xfrm>
          <a:custGeom>
            <a:avLst/>
            <a:gdLst/>
            <a:ahLst/>
            <a:cxnLst/>
            <a:rect l="l" t="t" r="r" b="b"/>
            <a:pathLst>
              <a:path h="203200">
                <a:moveTo>
                  <a:pt x="0" y="0"/>
                </a:moveTo>
                <a:lnTo>
                  <a:pt x="0" y="202691"/>
                </a:lnTo>
              </a:path>
            </a:pathLst>
          </a:custGeom>
          <a:ln w="6400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7556" y="3983735"/>
            <a:ext cx="3489960" cy="2874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4156" y="3982973"/>
            <a:ext cx="3246120" cy="2875280"/>
          </a:xfrm>
          <a:custGeom>
            <a:avLst/>
            <a:gdLst/>
            <a:ahLst/>
            <a:cxnLst/>
            <a:rect l="l" t="t" r="r" b="b"/>
            <a:pathLst>
              <a:path w="3246120" h="2875279">
                <a:moveTo>
                  <a:pt x="3245663" y="0"/>
                </a:moveTo>
                <a:lnTo>
                  <a:pt x="2860980" y="24637"/>
                </a:lnTo>
                <a:lnTo>
                  <a:pt x="0" y="2875024"/>
                </a:lnTo>
                <a:lnTo>
                  <a:pt x="719755" y="2875024"/>
                </a:lnTo>
                <a:lnTo>
                  <a:pt x="3219501" y="384556"/>
                </a:lnTo>
                <a:lnTo>
                  <a:pt x="32456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592836"/>
            <a:ext cx="5375148" cy="6265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592455"/>
            <a:ext cx="5267960" cy="6265545"/>
          </a:xfrm>
          <a:custGeom>
            <a:avLst/>
            <a:gdLst/>
            <a:ahLst/>
            <a:cxnLst/>
            <a:rect l="l" t="t" r="r" b="b"/>
            <a:pathLst>
              <a:path w="5267960" h="6265545">
                <a:moveTo>
                  <a:pt x="5267579" y="0"/>
                </a:moveTo>
                <a:lnTo>
                  <a:pt x="4060825" y="77343"/>
                </a:lnTo>
                <a:lnTo>
                  <a:pt x="0" y="4123040"/>
                </a:lnTo>
                <a:lnTo>
                  <a:pt x="0" y="6265544"/>
                </a:lnTo>
                <a:lnTo>
                  <a:pt x="107753" y="6265544"/>
                </a:lnTo>
                <a:lnTo>
                  <a:pt x="5185664" y="1206500"/>
                </a:lnTo>
                <a:lnTo>
                  <a:pt x="5267579" y="0"/>
                </a:lnTo>
                <a:close/>
              </a:path>
            </a:pathLst>
          </a:custGeom>
          <a:solidFill>
            <a:srgbClr val="D9DE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1208531"/>
            <a:ext cx="2404872" cy="36362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208658"/>
            <a:ext cx="2298065" cy="2907030"/>
          </a:xfrm>
          <a:custGeom>
            <a:avLst/>
            <a:gdLst/>
            <a:ahLst/>
            <a:cxnLst/>
            <a:rect l="l" t="t" r="r" b="b"/>
            <a:pathLst>
              <a:path w="2298065" h="2907029">
                <a:moveTo>
                  <a:pt x="2298065" y="0"/>
                </a:moveTo>
                <a:lnTo>
                  <a:pt x="1517015" y="33527"/>
                </a:lnTo>
                <a:lnTo>
                  <a:pt x="0" y="1482113"/>
                </a:lnTo>
                <a:lnTo>
                  <a:pt x="0" y="2906715"/>
                </a:lnTo>
                <a:lnTo>
                  <a:pt x="2228596" y="778637"/>
                </a:lnTo>
                <a:lnTo>
                  <a:pt x="2298065" y="0"/>
                </a:lnTo>
                <a:close/>
              </a:path>
            </a:pathLst>
          </a:custGeom>
          <a:solidFill>
            <a:srgbClr val="2FB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3272026"/>
            <a:ext cx="1546860" cy="3477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271773"/>
            <a:ext cx="1439545" cy="1793239"/>
          </a:xfrm>
          <a:custGeom>
            <a:avLst/>
            <a:gdLst/>
            <a:ahLst/>
            <a:cxnLst/>
            <a:rect l="l" t="t" r="r" b="b"/>
            <a:pathLst>
              <a:path w="1439545" h="1793239">
                <a:moveTo>
                  <a:pt x="1439545" y="0"/>
                </a:moveTo>
                <a:lnTo>
                  <a:pt x="1054900" y="24637"/>
                </a:lnTo>
                <a:lnTo>
                  <a:pt x="0" y="1075596"/>
                </a:lnTo>
                <a:lnTo>
                  <a:pt x="0" y="1792717"/>
                </a:lnTo>
                <a:lnTo>
                  <a:pt x="1413383" y="384556"/>
                </a:lnTo>
                <a:lnTo>
                  <a:pt x="1439545" y="0"/>
                </a:lnTo>
                <a:close/>
              </a:path>
            </a:pathLst>
          </a:custGeom>
          <a:solidFill>
            <a:srgbClr val="0058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17947" y="5035296"/>
            <a:ext cx="7274559" cy="1068705"/>
          </a:xfrm>
          <a:custGeom>
            <a:avLst/>
            <a:gdLst/>
            <a:ahLst/>
            <a:cxnLst/>
            <a:rect l="l" t="t" r="r" b="b"/>
            <a:pathLst>
              <a:path w="7274559" h="1068704">
                <a:moveTo>
                  <a:pt x="0" y="1068323"/>
                </a:moveTo>
                <a:lnTo>
                  <a:pt x="7274052" y="1068323"/>
                </a:lnTo>
                <a:lnTo>
                  <a:pt x="7274052" y="0"/>
                </a:lnTo>
                <a:lnTo>
                  <a:pt x="0" y="0"/>
                </a:lnTo>
                <a:lnTo>
                  <a:pt x="0" y="1068323"/>
                </a:lnTo>
                <a:close/>
              </a:path>
            </a:pathLst>
          </a:custGeom>
          <a:solidFill>
            <a:srgbClr val="000000">
              <a:alpha val="7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69000" y="5098160"/>
            <a:ext cx="5183505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FFFFFF"/>
                </a:solidFill>
                <a:latin typeface="Tahoma"/>
                <a:cs typeface="Tahoma"/>
              </a:rPr>
              <a:t>Plan de</a:t>
            </a:r>
            <a:r>
              <a:rPr sz="36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600" b="1" dirty="0">
                <a:solidFill>
                  <a:srgbClr val="FFFFFF"/>
                </a:solidFill>
                <a:latin typeface="Tahoma"/>
                <a:cs typeface="Tahoma"/>
              </a:rPr>
              <a:t>trabajo</a:t>
            </a:r>
            <a:endParaRPr sz="36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Piloto </a:t>
            </a: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Ágil 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2018 </a:t>
            </a:r>
            <a:r>
              <a:rPr sz="2400" b="1" dirty="0">
                <a:solidFill>
                  <a:srgbClr val="FFFFFF"/>
                </a:solidFill>
                <a:latin typeface="Tahoma"/>
                <a:cs typeface="Tahoma"/>
              </a:rPr>
              <a:t>– 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TIGO</a:t>
            </a:r>
            <a:r>
              <a:rPr sz="2400" b="1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Tahoma"/>
                <a:cs typeface="Tahoma"/>
              </a:rPr>
              <a:t>Honduras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061959" y="3976115"/>
            <a:ext cx="1377950" cy="864235"/>
          </a:xfrm>
          <a:custGeom>
            <a:avLst/>
            <a:gdLst/>
            <a:ahLst/>
            <a:cxnLst/>
            <a:rect l="l" t="t" r="r" b="b"/>
            <a:pathLst>
              <a:path w="1377950" h="864235">
                <a:moveTo>
                  <a:pt x="0" y="864108"/>
                </a:moveTo>
                <a:lnTo>
                  <a:pt x="1377696" y="864108"/>
                </a:lnTo>
                <a:lnTo>
                  <a:pt x="1377696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61959" y="3976115"/>
            <a:ext cx="1377950" cy="864235"/>
          </a:xfrm>
          <a:custGeom>
            <a:avLst/>
            <a:gdLst/>
            <a:ahLst/>
            <a:cxnLst/>
            <a:rect l="l" t="t" r="r" b="b"/>
            <a:pathLst>
              <a:path w="1377950" h="864235">
                <a:moveTo>
                  <a:pt x="0" y="864108"/>
                </a:moveTo>
                <a:lnTo>
                  <a:pt x="1377696" y="864108"/>
                </a:lnTo>
                <a:lnTo>
                  <a:pt x="1377696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02752" y="4151376"/>
            <a:ext cx="874776" cy="629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2954" y="1817116"/>
            <a:ext cx="1339215" cy="2043430"/>
          </a:xfrm>
          <a:custGeom>
            <a:avLst/>
            <a:gdLst/>
            <a:ahLst/>
            <a:cxnLst/>
            <a:rect l="l" t="t" r="r" b="b"/>
            <a:pathLst>
              <a:path w="1339214" h="2043429">
                <a:moveTo>
                  <a:pt x="147332" y="1612011"/>
                </a:moveTo>
                <a:lnTo>
                  <a:pt x="6070" y="1921637"/>
                </a:lnTo>
                <a:lnTo>
                  <a:pt x="49238" y="1941616"/>
                </a:lnTo>
                <a:lnTo>
                  <a:pt x="96170" y="1960255"/>
                </a:lnTo>
                <a:lnTo>
                  <a:pt x="146868" y="1977552"/>
                </a:lnTo>
                <a:lnTo>
                  <a:pt x="201331" y="1993508"/>
                </a:lnTo>
                <a:lnTo>
                  <a:pt x="259562" y="2008124"/>
                </a:lnTo>
                <a:lnTo>
                  <a:pt x="310266" y="2018824"/>
                </a:lnTo>
                <a:lnTo>
                  <a:pt x="362247" y="2027564"/>
                </a:lnTo>
                <a:lnTo>
                  <a:pt x="415499" y="2034349"/>
                </a:lnTo>
                <a:lnTo>
                  <a:pt x="470017" y="2039187"/>
                </a:lnTo>
                <a:lnTo>
                  <a:pt x="525795" y="2042084"/>
                </a:lnTo>
                <a:lnTo>
                  <a:pt x="582828" y="2043049"/>
                </a:lnTo>
                <a:lnTo>
                  <a:pt x="640378" y="2042000"/>
                </a:lnTo>
                <a:lnTo>
                  <a:pt x="695597" y="2038853"/>
                </a:lnTo>
                <a:lnTo>
                  <a:pt x="748488" y="2033608"/>
                </a:lnTo>
                <a:lnTo>
                  <a:pt x="799051" y="2026266"/>
                </a:lnTo>
                <a:lnTo>
                  <a:pt x="847290" y="2016825"/>
                </a:lnTo>
                <a:lnTo>
                  <a:pt x="893206" y="2005287"/>
                </a:lnTo>
                <a:lnTo>
                  <a:pt x="936802" y="1991651"/>
                </a:lnTo>
                <a:lnTo>
                  <a:pt x="978080" y="1975917"/>
                </a:lnTo>
                <a:lnTo>
                  <a:pt x="1017041" y="1958086"/>
                </a:lnTo>
                <a:lnTo>
                  <a:pt x="1063671" y="1932660"/>
                </a:lnTo>
                <a:lnTo>
                  <a:pt x="1106462" y="1904935"/>
                </a:lnTo>
                <a:lnTo>
                  <a:pt x="1145417" y="1874913"/>
                </a:lnTo>
                <a:lnTo>
                  <a:pt x="1180537" y="1842596"/>
                </a:lnTo>
                <a:lnTo>
                  <a:pt x="1211825" y="1807987"/>
                </a:lnTo>
                <a:lnTo>
                  <a:pt x="1239283" y="1771087"/>
                </a:lnTo>
                <a:lnTo>
                  <a:pt x="1262913" y="1731899"/>
                </a:lnTo>
                <a:lnTo>
                  <a:pt x="1278535" y="1700022"/>
                </a:lnTo>
                <a:lnTo>
                  <a:pt x="552983" y="1700022"/>
                </a:lnTo>
                <a:lnTo>
                  <a:pt x="499307" y="1698646"/>
                </a:lnTo>
                <a:lnTo>
                  <a:pt x="446482" y="1694521"/>
                </a:lnTo>
                <a:lnTo>
                  <a:pt x="394507" y="1687645"/>
                </a:lnTo>
                <a:lnTo>
                  <a:pt x="343381" y="1678019"/>
                </a:lnTo>
                <a:lnTo>
                  <a:pt x="293101" y="1665642"/>
                </a:lnTo>
                <a:lnTo>
                  <a:pt x="243667" y="1650515"/>
                </a:lnTo>
                <a:lnTo>
                  <a:pt x="195078" y="1632638"/>
                </a:lnTo>
                <a:lnTo>
                  <a:pt x="147332" y="1612011"/>
                </a:lnTo>
                <a:close/>
              </a:path>
              <a:path w="1339214" h="2043429">
                <a:moveTo>
                  <a:pt x="1272816" y="330835"/>
                </a:moveTo>
                <a:lnTo>
                  <a:pt x="627532" y="330835"/>
                </a:lnTo>
                <a:lnTo>
                  <a:pt x="684948" y="334357"/>
                </a:lnTo>
                <a:lnTo>
                  <a:pt x="735291" y="344916"/>
                </a:lnTo>
                <a:lnTo>
                  <a:pt x="778586" y="362499"/>
                </a:lnTo>
                <a:lnTo>
                  <a:pt x="814857" y="387096"/>
                </a:lnTo>
                <a:lnTo>
                  <a:pt x="843527" y="416929"/>
                </a:lnTo>
                <a:lnTo>
                  <a:pt x="864006" y="450405"/>
                </a:lnTo>
                <a:lnTo>
                  <a:pt x="876293" y="487501"/>
                </a:lnTo>
                <a:lnTo>
                  <a:pt x="880389" y="528193"/>
                </a:lnTo>
                <a:lnTo>
                  <a:pt x="876577" y="576581"/>
                </a:lnTo>
                <a:lnTo>
                  <a:pt x="865133" y="621553"/>
                </a:lnTo>
                <a:lnTo>
                  <a:pt x="846045" y="663120"/>
                </a:lnTo>
                <a:lnTo>
                  <a:pt x="819302" y="701294"/>
                </a:lnTo>
                <a:lnTo>
                  <a:pt x="791319" y="730049"/>
                </a:lnTo>
                <a:lnTo>
                  <a:pt x="756283" y="758092"/>
                </a:lnTo>
                <a:lnTo>
                  <a:pt x="714182" y="785409"/>
                </a:lnTo>
                <a:lnTo>
                  <a:pt x="665004" y="811989"/>
                </a:lnTo>
                <a:lnTo>
                  <a:pt x="608736" y="837819"/>
                </a:lnTo>
                <a:lnTo>
                  <a:pt x="370484" y="837819"/>
                </a:lnTo>
                <a:lnTo>
                  <a:pt x="343052" y="1141476"/>
                </a:lnTo>
                <a:lnTo>
                  <a:pt x="486435" y="1141476"/>
                </a:lnTo>
                <a:lnTo>
                  <a:pt x="548109" y="1142864"/>
                </a:lnTo>
                <a:lnTo>
                  <a:pt x="604193" y="1147039"/>
                </a:lnTo>
                <a:lnTo>
                  <a:pt x="654675" y="1154012"/>
                </a:lnTo>
                <a:lnTo>
                  <a:pt x="699543" y="1163795"/>
                </a:lnTo>
                <a:lnTo>
                  <a:pt x="738784" y="1176401"/>
                </a:lnTo>
                <a:lnTo>
                  <a:pt x="780785" y="1195544"/>
                </a:lnTo>
                <a:lnTo>
                  <a:pt x="815714" y="1218104"/>
                </a:lnTo>
                <a:lnTo>
                  <a:pt x="864260" y="1273429"/>
                </a:lnTo>
                <a:lnTo>
                  <a:pt x="889977" y="1343707"/>
                </a:lnTo>
                <a:lnTo>
                  <a:pt x="896407" y="1384817"/>
                </a:lnTo>
                <a:lnTo>
                  <a:pt x="898550" y="1429893"/>
                </a:lnTo>
                <a:lnTo>
                  <a:pt x="894952" y="1479665"/>
                </a:lnTo>
                <a:lnTo>
                  <a:pt x="884155" y="1524586"/>
                </a:lnTo>
                <a:lnTo>
                  <a:pt x="866153" y="1564648"/>
                </a:lnTo>
                <a:lnTo>
                  <a:pt x="840939" y="1599845"/>
                </a:lnTo>
                <a:lnTo>
                  <a:pt x="808507" y="1630172"/>
                </a:lnTo>
                <a:lnTo>
                  <a:pt x="769399" y="1655334"/>
                </a:lnTo>
                <a:lnTo>
                  <a:pt x="724305" y="1674894"/>
                </a:lnTo>
                <a:lnTo>
                  <a:pt x="673212" y="1688858"/>
                </a:lnTo>
                <a:lnTo>
                  <a:pt x="616109" y="1697232"/>
                </a:lnTo>
                <a:lnTo>
                  <a:pt x="552983" y="1700022"/>
                </a:lnTo>
                <a:lnTo>
                  <a:pt x="1278535" y="1700022"/>
                </a:lnTo>
                <a:lnTo>
                  <a:pt x="1300049" y="1648377"/>
                </a:lnTo>
                <a:lnTo>
                  <a:pt x="1313975" y="1604476"/>
                </a:lnTo>
                <a:lnTo>
                  <a:pt x="1324806" y="1559150"/>
                </a:lnTo>
                <a:lnTo>
                  <a:pt x="1332543" y="1512403"/>
                </a:lnTo>
                <a:lnTo>
                  <a:pt x="1337185" y="1464237"/>
                </a:lnTo>
                <a:lnTo>
                  <a:pt x="1338732" y="1414653"/>
                </a:lnTo>
                <a:lnTo>
                  <a:pt x="1336097" y="1357408"/>
                </a:lnTo>
                <a:lnTo>
                  <a:pt x="1328196" y="1303024"/>
                </a:lnTo>
                <a:lnTo>
                  <a:pt x="1315031" y="1251505"/>
                </a:lnTo>
                <a:lnTo>
                  <a:pt x="1296606" y="1202854"/>
                </a:lnTo>
                <a:lnTo>
                  <a:pt x="1272924" y="1157075"/>
                </a:lnTo>
                <a:lnTo>
                  <a:pt x="1243990" y="1114171"/>
                </a:lnTo>
                <a:lnTo>
                  <a:pt x="1214886" y="1079880"/>
                </a:lnTo>
                <a:lnTo>
                  <a:pt x="1181786" y="1048200"/>
                </a:lnTo>
                <a:lnTo>
                  <a:pt x="1144689" y="1019128"/>
                </a:lnTo>
                <a:lnTo>
                  <a:pt x="1103595" y="992662"/>
                </a:lnTo>
                <a:lnTo>
                  <a:pt x="1058505" y="968800"/>
                </a:lnTo>
                <a:lnTo>
                  <a:pt x="1009418" y="947539"/>
                </a:lnTo>
                <a:lnTo>
                  <a:pt x="956335" y="928878"/>
                </a:lnTo>
                <a:lnTo>
                  <a:pt x="1007441" y="905425"/>
                </a:lnTo>
                <a:lnTo>
                  <a:pt x="1054840" y="879517"/>
                </a:lnTo>
                <a:lnTo>
                  <a:pt x="1098527" y="851154"/>
                </a:lnTo>
                <a:lnTo>
                  <a:pt x="1138500" y="820335"/>
                </a:lnTo>
                <a:lnTo>
                  <a:pt x="1174754" y="787061"/>
                </a:lnTo>
                <a:lnTo>
                  <a:pt x="1207287" y="751332"/>
                </a:lnTo>
                <a:lnTo>
                  <a:pt x="1235406" y="713326"/>
                </a:lnTo>
                <a:lnTo>
                  <a:pt x="1258421" y="673222"/>
                </a:lnTo>
                <a:lnTo>
                  <a:pt x="1276327" y="631015"/>
                </a:lnTo>
                <a:lnTo>
                  <a:pt x="1289122" y="586702"/>
                </a:lnTo>
                <a:lnTo>
                  <a:pt x="1296801" y="540279"/>
                </a:lnTo>
                <a:lnTo>
                  <a:pt x="1299362" y="491744"/>
                </a:lnTo>
                <a:lnTo>
                  <a:pt x="1296438" y="435888"/>
                </a:lnTo>
                <a:lnTo>
                  <a:pt x="1287674" y="382465"/>
                </a:lnTo>
                <a:lnTo>
                  <a:pt x="1273082" y="331467"/>
                </a:lnTo>
                <a:lnTo>
                  <a:pt x="1272816" y="330835"/>
                </a:lnTo>
                <a:close/>
              </a:path>
              <a:path w="1339214" h="2043429">
                <a:moveTo>
                  <a:pt x="649630" y="0"/>
                </a:moveTo>
                <a:lnTo>
                  <a:pt x="596381" y="1331"/>
                </a:lnTo>
                <a:lnTo>
                  <a:pt x="544186" y="5326"/>
                </a:lnTo>
                <a:lnTo>
                  <a:pt x="493044" y="11985"/>
                </a:lnTo>
                <a:lnTo>
                  <a:pt x="442956" y="21307"/>
                </a:lnTo>
                <a:lnTo>
                  <a:pt x="393921" y="33294"/>
                </a:lnTo>
                <a:lnTo>
                  <a:pt x="345940" y="47946"/>
                </a:lnTo>
                <a:lnTo>
                  <a:pt x="299011" y="65262"/>
                </a:lnTo>
                <a:lnTo>
                  <a:pt x="253136" y="85243"/>
                </a:lnTo>
                <a:lnTo>
                  <a:pt x="208314" y="107889"/>
                </a:lnTo>
                <a:lnTo>
                  <a:pt x="164545" y="133201"/>
                </a:lnTo>
                <a:lnTo>
                  <a:pt x="121830" y="161179"/>
                </a:lnTo>
                <a:lnTo>
                  <a:pt x="80167" y="191824"/>
                </a:lnTo>
                <a:lnTo>
                  <a:pt x="39557" y="225134"/>
                </a:lnTo>
                <a:lnTo>
                  <a:pt x="0" y="261112"/>
                </a:lnTo>
                <a:lnTo>
                  <a:pt x="213258" y="494792"/>
                </a:lnTo>
                <a:lnTo>
                  <a:pt x="258677" y="460403"/>
                </a:lnTo>
                <a:lnTo>
                  <a:pt x="304253" y="430053"/>
                </a:lnTo>
                <a:lnTo>
                  <a:pt x="349985" y="403742"/>
                </a:lnTo>
                <a:lnTo>
                  <a:pt x="395871" y="381473"/>
                </a:lnTo>
                <a:lnTo>
                  <a:pt x="441908" y="363249"/>
                </a:lnTo>
                <a:lnTo>
                  <a:pt x="488095" y="349071"/>
                </a:lnTo>
                <a:lnTo>
                  <a:pt x="534430" y="338941"/>
                </a:lnTo>
                <a:lnTo>
                  <a:pt x="580909" y="332861"/>
                </a:lnTo>
                <a:lnTo>
                  <a:pt x="627532" y="330835"/>
                </a:lnTo>
                <a:lnTo>
                  <a:pt x="1272816" y="330835"/>
                </a:lnTo>
                <a:lnTo>
                  <a:pt x="1252675" y="282890"/>
                </a:lnTo>
                <a:lnTo>
                  <a:pt x="1226464" y="236728"/>
                </a:lnTo>
                <a:lnTo>
                  <a:pt x="1200175" y="200704"/>
                </a:lnTo>
                <a:lnTo>
                  <a:pt x="1169827" y="167442"/>
                </a:lnTo>
                <a:lnTo>
                  <a:pt x="1135421" y="136953"/>
                </a:lnTo>
                <a:lnTo>
                  <a:pt x="1096962" y="109248"/>
                </a:lnTo>
                <a:lnTo>
                  <a:pt x="1054452" y="84336"/>
                </a:lnTo>
                <a:lnTo>
                  <a:pt x="1007897" y="62230"/>
                </a:lnTo>
                <a:lnTo>
                  <a:pt x="964898" y="45706"/>
                </a:lnTo>
                <a:lnTo>
                  <a:pt x="919175" y="31731"/>
                </a:lnTo>
                <a:lnTo>
                  <a:pt x="870727" y="20302"/>
                </a:lnTo>
                <a:lnTo>
                  <a:pt x="819550" y="11416"/>
                </a:lnTo>
                <a:lnTo>
                  <a:pt x="765643" y="5072"/>
                </a:lnTo>
                <a:lnTo>
                  <a:pt x="709004" y="1267"/>
                </a:lnTo>
                <a:lnTo>
                  <a:pt x="64963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8044" y="4366005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/>
                <a:cs typeface="Trebuchet MS"/>
              </a:rPr>
              <a:t>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629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Plan </a:t>
            </a:r>
            <a:r>
              <a:rPr spc="125" dirty="0"/>
              <a:t>de</a:t>
            </a:r>
            <a:r>
              <a:rPr spc="-290" dirty="0"/>
              <a:t> </a:t>
            </a:r>
            <a:r>
              <a:rPr spc="130" dirty="0"/>
              <a:t>trabajo</a:t>
            </a:r>
          </a:p>
        </p:txBody>
      </p:sp>
      <p:sp>
        <p:nvSpPr>
          <p:cNvPr id="5" name="object 5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23063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Plan </a:t>
            </a:r>
            <a:r>
              <a:rPr spc="-190" dirty="0"/>
              <a:t>de </a:t>
            </a:r>
            <a:r>
              <a:rPr spc="-110" dirty="0"/>
              <a:t>trabajo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0628" y="1064768"/>
            <a:ext cx="11677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90" dirty="0">
                <a:solidFill>
                  <a:srgbClr val="070055"/>
                </a:solidFill>
                <a:latin typeface="Arial"/>
                <a:cs typeface="Arial"/>
              </a:rPr>
              <a:t>Plan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0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070055"/>
                </a:solidFill>
                <a:latin typeface="Arial"/>
                <a:cs typeface="Arial"/>
              </a:rPr>
              <a:t>trabajo: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628" y="1278127"/>
            <a:ext cx="197167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5" dirty="0">
                <a:solidFill>
                  <a:srgbClr val="070055"/>
                </a:solidFill>
                <a:latin typeface="Arial"/>
                <a:cs typeface="Arial"/>
              </a:rPr>
              <a:t>Homologación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4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roles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Flujo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2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actividades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0" dirty="0">
                <a:solidFill>
                  <a:srgbClr val="070055"/>
                </a:solidFill>
                <a:latin typeface="Arial"/>
                <a:cs typeface="Arial"/>
              </a:rPr>
              <a:t>Detalle </a:t>
            </a:r>
            <a:r>
              <a:rPr sz="1400" spc="-40" dirty="0">
                <a:solidFill>
                  <a:srgbClr val="070055"/>
                </a:solidFill>
                <a:latin typeface="Arial"/>
                <a:cs typeface="Arial"/>
              </a:rPr>
              <a:t>del</a:t>
            </a:r>
            <a:r>
              <a:rPr sz="1400" spc="-10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070055"/>
                </a:solidFill>
                <a:latin typeface="Arial"/>
                <a:cs typeface="Arial"/>
              </a:rPr>
              <a:t>plan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79367" y="1064767"/>
            <a:ext cx="77482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latin typeface="Arial"/>
                <a:cs typeface="Arial"/>
              </a:rPr>
              <a:t>De </a:t>
            </a:r>
            <a:r>
              <a:rPr sz="1600" spc="-75" dirty="0">
                <a:latin typeface="Arial"/>
                <a:cs typeface="Arial"/>
              </a:rPr>
              <a:t>acuerdo </a:t>
            </a:r>
            <a:r>
              <a:rPr sz="1600" spc="-60" dirty="0">
                <a:latin typeface="Arial"/>
                <a:cs typeface="Arial"/>
              </a:rPr>
              <a:t>al </a:t>
            </a:r>
            <a:r>
              <a:rPr sz="1600" spc="-80" dirty="0">
                <a:latin typeface="Arial"/>
                <a:cs typeface="Arial"/>
              </a:rPr>
              <a:t>análisis de </a:t>
            </a:r>
            <a:r>
              <a:rPr sz="1600" spc="-100" dirty="0">
                <a:latin typeface="Arial"/>
                <a:cs typeface="Arial"/>
              </a:rPr>
              <a:t>las </a:t>
            </a:r>
            <a:r>
              <a:rPr sz="1600" spc="-65" dirty="0">
                <a:latin typeface="Arial"/>
                <a:cs typeface="Arial"/>
              </a:rPr>
              <a:t>actividades </a:t>
            </a:r>
            <a:r>
              <a:rPr sz="1600" spc="-80" dirty="0">
                <a:latin typeface="Arial"/>
                <a:cs typeface="Arial"/>
              </a:rPr>
              <a:t>actuales y </a:t>
            </a:r>
            <a:r>
              <a:rPr sz="1600" spc="-45" dirty="0">
                <a:latin typeface="Arial"/>
                <a:cs typeface="Arial"/>
              </a:rPr>
              <a:t>el </a:t>
            </a:r>
            <a:r>
              <a:rPr sz="1600" spc="-70" dirty="0">
                <a:latin typeface="Arial"/>
                <a:cs typeface="Arial"/>
              </a:rPr>
              <a:t>roadmap </a:t>
            </a:r>
            <a:r>
              <a:rPr sz="1600" spc="-80" dirty="0">
                <a:latin typeface="Arial"/>
                <a:cs typeface="Arial"/>
              </a:rPr>
              <a:t>de </a:t>
            </a:r>
            <a:r>
              <a:rPr sz="1600" spc="-50" dirty="0">
                <a:latin typeface="Arial"/>
                <a:cs typeface="Arial"/>
              </a:rPr>
              <a:t>implementación </a:t>
            </a:r>
            <a:r>
              <a:rPr sz="1600" spc="-70" dirty="0">
                <a:latin typeface="Arial"/>
                <a:cs typeface="Arial"/>
              </a:rPr>
              <a:t>que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120" dirty="0">
                <a:latin typeface="Arial"/>
                <a:cs typeface="Arial"/>
              </a:rPr>
              <a:t>va </a:t>
            </a:r>
            <a:r>
              <a:rPr sz="1600" spc="-130" dirty="0">
                <a:latin typeface="Arial"/>
                <a:cs typeface="Arial"/>
              </a:rPr>
              <a:t>a  </a:t>
            </a:r>
            <a:r>
              <a:rPr sz="1600" spc="-75" dirty="0">
                <a:latin typeface="Arial"/>
                <a:cs typeface="Arial"/>
              </a:rPr>
              <a:t>aplicar,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55" dirty="0">
                <a:latin typeface="Arial"/>
                <a:cs typeface="Arial"/>
              </a:rPr>
              <a:t>propone </a:t>
            </a:r>
            <a:r>
              <a:rPr sz="1600" spc="-60" dirty="0">
                <a:latin typeface="Arial"/>
                <a:cs typeface="Arial"/>
              </a:rPr>
              <a:t>la siguiente </a:t>
            </a:r>
            <a:r>
              <a:rPr sz="1600" spc="-65" dirty="0">
                <a:latin typeface="Arial"/>
                <a:cs typeface="Arial"/>
              </a:rPr>
              <a:t>homologación </a:t>
            </a:r>
            <a:r>
              <a:rPr sz="1600" spc="-80" dirty="0">
                <a:latin typeface="Arial"/>
                <a:cs typeface="Arial"/>
              </a:rPr>
              <a:t>de </a:t>
            </a:r>
            <a:r>
              <a:rPr sz="1600" spc="-70" dirty="0">
                <a:latin typeface="Arial"/>
                <a:cs typeface="Arial"/>
              </a:rPr>
              <a:t>roles </a:t>
            </a:r>
            <a:r>
              <a:rPr sz="1600" spc="-75" dirty="0">
                <a:latin typeface="Arial"/>
                <a:cs typeface="Arial"/>
              </a:rPr>
              <a:t>en </a:t>
            </a:r>
            <a:r>
              <a:rPr sz="1600" spc="-45" dirty="0">
                <a:latin typeface="Arial"/>
                <a:cs typeface="Arial"/>
              </a:rPr>
              <a:t>el</a:t>
            </a:r>
            <a:r>
              <a:rPr sz="1600" spc="-16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equipo: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9367" y="1796287"/>
            <a:ext cx="2056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latin typeface="Trebuchet MS"/>
                <a:cs typeface="Trebuchet MS"/>
              </a:rPr>
              <a:t>Homologación </a:t>
            </a:r>
            <a:r>
              <a:rPr sz="1600" b="1" spc="-100" dirty="0">
                <a:latin typeface="Trebuchet MS"/>
                <a:cs typeface="Trebuchet MS"/>
              </a:rPr>
              <a:t>de</a:t>
            </a:r>
            <a:r>
              <a:rPr sz="1600" b="1" spc="-220" dirty="0">
                <a:latin typeface="Trebuchet MS"/>
                <a:cs typeface="Trebuchet MS"/>
              </a:rPr>
              <a:t> </a:t>
            </a:r>
            <a:r>
              <a:rPr sz="1600" b="1" spc="-95" dirty="0">
                <a:latin typeface="Trebuchet MS"/>
                <a:cs typeface="Trebuchet MS"/>
              </a:rPr>
              <a:t>Roles:</a:t>
            </a:r>
            <a:endParaRPr sz="16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79367" y="2040127"/>
            <a:ext cx="4514850" cy="2220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65" dirty="0">
                <a:latin typeface="Arial"/>
                <a:cs typeface="Arial"/>
              </a:rPr>
              <a:t>Product Owner: </a:t>
            </a:r>
            <a:r>
              <a:rPr sz="1600" spc="-60" dirty="0">
                <a:latin typeface="Arial"/>
                <a:cs typeface="Arial"/>
              </a:rPr>
              <a:t>Igor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125" dirty="0">
                <a:latin typeface="Arial"/>
                <a:cs typeface="Arial"/>
              </a:rPr>
              <a:t>Zelaya</a:t>
            </a:r>
            <a:endParaRPr sz="16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114" dirty="0">
                <a:latin typeface="Arial"/>
                <a:cs typeface="Arial"/>
              </a:rPr>
              <a:t>Scrum </a:t>
            </a:r>
            <a:r>
              <a:rPr sz="1600" spc="-50" dirty="0">
                <a:latin typeface="Arial"/>
                <a:cs typeface="Arial"/>
              </a:rPr>
              <a:t>Master </a:t>
            </a:r>
            <a:r>
              <a:rPr sz="1600" spc="-120" dirty="0">
                <a:latin typeface="Arial"/>
                <a:cs typeface="Arial"/>
              </a:rPr>
              <a:t>Amsys: </a:t>
            </a:r>
            <a:r>
              <a:rPr sz="1600" spc="-110" dirty="0">
                <a:latin typeface="Arial"/>
                <a:cs typeface="Arial"/>
              </a:rPr>
              <a:t>Luis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Guifarro</a:t>
            </a:r>
            <a:endParaRPr sz="16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114" dirty="0">
                <a:latin typeface="Arial"/>
                <a:cs typeface="Arial"/>
              </a:rPr>
              <a:t>Scrum </a:t>
            </a:r>
            <a:r>
              <a:rPr sz="1600" spc="-50" dirty="0">
                <a:latin typeface="Arial"/>
                <a:cs typeface="Arial"/>
              </a:rPr>
              <a:t>Master </a:t>
            </a:r>
            <a:r>
              <a:rPr sz="1600" spc="-220" dirty="0">
                <a:latin typeface="Arial"/>
                <a:cs typeface="Arial"/>
              </a:rPr>
              <a:t>CBS: </a:t>
            </a:r>
            <a:r>
              <a:rPr sz="1600" spc="-85" dirty="0">
                <a:latin typeface="Arial"/>
                <a:cs typeface="Arial"/>
              </a:rPr>
              <a:t>Elvin</a:t>
            </a:r>
            <a:r>
              <a:rPr sz="1600" spc="-165" dirty="0">
                <a:latin typeface="Arial"/>
                <a:cs typeface="Arial"/>
              </a:rPr>
              <a:t> </a:t>
            </a:r>
            <a:r>
              <a:rPr sz="1600" spc="-120" dirty="0">
                <a:latin typeface="Arial"/>
                <a:cs typeface="Arial"/>
              </a:rPr>
              <a:t>Carrasco</a:t>
            </a:r>
            <a:endParaRPr sz="16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600" spc="-160" dirty="0">
                <a:latin typeface="Arial"/>
                <a:cs typeface="Arial"/>
              </a:rPr>
              <a:t>Team </a:t>
            </a:r>
            <a:r>
              <a:rPr sz="1600" spc="-60" dirty="0">
                <a:latin typeface="Arial"/>
                <a:cs typeface="Arial"/>
              </a:rPr>
              <a:t>Members: </a:t>
            </a:r>
            <a:r>
              <a:rPr sz="1600" spc="-50" dirty="0">
                <a:latin typeface="Arial"/>
                <a:cs typeface="Arial"/>
              </a:rPr>
              <a:t>Arquitectos </a:t>
            </a:r>
            <a:r>
              <a:rPr sz="1600" spc="-100" dirty="0">
                <a:latin typeface="Arial"/>
                <a:cs typeface="Arial"/>
              </a:rPr>
              <a:t>asignados </a:t>
            </a:r>
            <a:r>
              <a:rPr sz="1600" spc="-60" dirty="0">
                <a:latin typeface="Arial"/>
                <a:cs typeface="Arial"/>
              </a:rPr>
              <a:t>al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proyecto.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b="1" spc="-70" dirty="0">
                <a:latin typeface="Trebuchet MS"/>
                <a:cs typeface="Trebuchet MS"/>
              </a:rPr>
              <a:t>Apoyo</a:t>
            </a:r>
            <a:r>
              <a:rPr sz="1600" b="1" spc="-114" dirty="0">
                <a:latin typeface="Trebuchet MS"/>
                <a:cs typeface="Trebuchet MS"/>
              </a:rPr>
              <a:t> </a:t>
            </a:r>
            <a:r>
              <a:rPr sz="1600" b="1" spc="-90" dirty="0">
                <a:latin typeface="Trebuchet MS"/>
                <a:cs typeface="Trebuchet MS"/>
              </a:rPr>
              <a:t>adicional: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600" spc="-95" dirty="0">
                <a:latin typeface="Arial"/>
                <a:cs typeface="Arial"/>
              </a:rPr>
              <a:t>Sponsor: </a:t>
            </a:r>
            <a:r>
              <a:rPr sz="1600" spc="-100" dirty="0">
                <a:latin typeface="Arial"/>
                <a:cs typeface="Arial"/>
              </a:rPr>
              <a:t>Javier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20" dirty="0">
                <a:latin typeface="Arial"/>
                <a:cs typeface="Arial"/>
              </a:rPr>
              <a:t>García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Arial"/>
                <a:cs typeface="Arial"/>
              </a:rPr>
              <a:t>Scrum </a:t>
            </a:r>
            <a:r>
              <a:rPr sz="1600" spc="-10" dirty="0">
                <a:latin typeface="Arial"/>
                <a:cs typeface="Arial"/>
              </a:rPr>
              <a:t>of </a:t>
            </a:r>
            <a:r>
              <a:rPr sz="1600" spc="-114" dirty="0">
                <a:latin typeface="Arial"/>
                <a:cs typeface="Arial"/>
              </a:rPr>
              <a:t>Scrums: </a:t>
            </a:r>
            <a:r>
              <a:rPr sz="1600" spc="-90" dirty="0">
                <a:latin typeface="Arial"/>
                <a:cs typeface="Arial"/>
              </a:rPr>
              <a:t>Amadeo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70" dirty="0">
                <a:latin typeface="Arial"/>
                <a:cs typeface="Arial"/>
              </a:rPr>
              <a:t>Izaguirre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114" dirty="0">
                <a:latin typeface="Arial"/>
                <a:cs typeface="Arial"/>
              </a:rPr>
              <a:t>Scrum </a:t>
            </a:r>
            <a:r>
              <a:rPr sz="1600" spc="-120" dirty="0">
                <a:latin typeface="Arial"/>
                <a:cs typeface="Arial"/>
              </a:rPr>
              <a:t>Coach: </a:t>
            </a:r>
            <a:r>
              <a:rPr sz="1600" spc="-135" dirty="0">
                <a:latin typeface="Arial"/>
                <a:cs typeface="Arial"/>
              </a:rPr>
              <a:t>Juan </a:t>
            </a:r>
            <a:r>
              <a:rPr sz="1600" spc="-90" dirty="0">
                <a:latin typeface="Arial"/>
                <a:cs typeface="Arial"/>
              </a:rPr>
              <a:t>David </a:t>
            </a:r>
            <a:r>
              <a:rPr sz="1600" spc="-165" dirty="0">
                <a:latin typeface="Arial"/>
                <a:cs typeface="Arial"/>
              </a:rPr>
              <a:t>Rozo </a:t>
            </a:r>
            <a:r>
              <a:rPr sz="1600" spc="-65" dirty="0">
                <a:latin typeface="Arial"/>
                <a:cs typeface="Arial"/>
              </a:rPr>
              <a:t>(Marcela</a:t>
            </a:r>
            <a:r>
              <a:rPr sz="1600" spc="-110" dirty="0">
                <a:latin typeface="Arial"/>
                <a:cs typeface="Arial"/>
              </a:rPr>
              <a:t> </a:t>
            </a:r>
            <a:r>
              <a:rPr sz="1600" spc="-105" dirty="0">
                <a:latin typeface="Arial"/>
                <a:cs typeface="Arial"/>
              </a:rPr>
              <a:t>Vergara)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560" y="96138"/>
            <a:ext cx="3569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14320" algn="l"/>
              </a:tabLst>
            </a:pPr>
            <a:r>
              <a:rPr spc="-175" dirty="0"/>
              <a:t>Hom</a:t>
            </a:r>
            <a:r>
              <a:rPr spc="-155" dirty="0"/>
              <a:t>o</a:t>
            </a:r>
            <a:r>
              <a:rPr spc="-85" dirty="0"/>
              <a:t>l</a:t>
            </a:r>
            <a:r>
              <a:rPr spc="-204" dirty="0"/>
              <a:t>o</a:t>
            </a:r>
            <a:r>
              <a:rPr spc="-200" dirty="0"/>
              <a:t>gación</a:t>
            </a:r>
            <a:r>
              <a:rPr spc="-160" dirty="0"/>
              <a:t> </a:t>
            </a:r>
            <a:r>
              <a:rPr spc="-204" dirty="0"/>
              <a:t>d</a:t>
            </a:r>
            <a:r>
              <a:rPr spc="-185" dirty="0"/>
              <a:t>e</a:t>
            </a:r>
            <a:r>
              <a:rPr dirty="0"/>
              <a:t>	</a:t>
            </a:r>
            <a:r>
              <a:rPr spc="-80" dirty="0"/>
              <a:t>r</a:t>
            </a:r>
            <a:r>
              <a:rPr spc="-195" dirty="0"/>
              <a:t>oles</a:t>
            </a:r>
          </a:p>
        </p:txBody>
      </p:sp>
      <p:sp>
        <p:nvSpPr>
          <p:cNvPr id="3" name="object 3"/>
          <p:cNvSpPr/>
          <p:nvPr/>
        </p:nvSpPr>
        <p:spPr>
          <a:xfrm>
            <a:off x="3912108" y="315468"/>
            <a:ext cx="6909816" cy="5404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53100" y="2183892"/>
            <a:ext cx="314325" cy="506095"/>
          </a:xfrm>
          <a:custGeom>
            <a:avLst/>
            <a:gdLst/>
            <a:ahLst/>
            <a:cxnLst/>
            <a:rect l="l" t="t" r="r" b="b"/>
            <a:pathLst>
              <a:path w="314325" h="506094">
                <a:moveTo>
                  <a:pt x="300354" y="0"/>
                </a:moveTo>
                <a:lnTo>
                  <a:pt x="0" y="273558"/>
                </a:lnTo>
                <a:lnTo>
                  <a:pt x="191135" y="505968"/>
                </a:lnTo>
                <a:lnTo>
                  <a:pt x="313944" y="328168"/>
                </a:lnTo>
                <a:lnTo>
                  <a:pt x="3003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53100" y="2183892"/>
            <a:ext cx="314325" cy="506095"/>
          </a:xfrm>
          <a:custGeom>
            <a:avLst/>
            <a:gdLst/>
            <a:ahLst/>
            <a:cxnLst/>
            <a:rect l="l" t="t" r="r" b="b"/>
            <a:pathLst>
              <a:path w="314325" h="506094">
                <a:moveTo>
                  <a:pt x="0" y="273558"/>
                </a:moveTo>
                <a:lnTo>
                  <a:pt x="191135" y="505968"/>
                </a:lnTo>
                <a:lnTo>
                  <a:pt x="313944" y="328168"/>
                </a:lnTo>
                <a:lnTo>
                  <a:pt x="300354" y="0"/>
                </a:lnTo>
                <a:lnTo>
                  <a:pt x="0" y="273558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33671" y="2540507"/>
            <a:ext cx="1519555" cy="870585"/>
          </a:xfrm>
          <a:custGeom>
            <a:avLst/>
            <a:gdLst/>
            <a:ahLst/>
            <a:cxnLst/>
            <a:rect l="l" t="t" r="r" b="b"/>
            <a:pathLst>
              <a:path w="1519554" h="870585">
                <a:moveTo>
                  <a:pt x="0" y="870203"/>
                </a:moveTo>
                <a:lnTo>
                  <a:pt x="1519427" y="870203"/>
                </a:lnTo>
                <a:lnTo>
                  <a:pt x="1519427" y="0"/>
                </a:lnTo>
                <a:lnTo>
                  <a:pt x="0" y="0"/>
                </a:lnTo>
                <a:lnTo>
                  <a:pt x="0" y="8702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3671" y="2540507"/>
            <a:ext cx="1519555" cy="870585"/>
          </a:xfrm>
          <a:custGeom>
            <a:avLst/>
            <a:gdLst/>
            <a:ahLst/>
            <a:cxnLst/>
            <a:rect l="l" t="t" r="r" b="b"/>
            <a:pathLst>
              <a:path w="1519554" h="870585">
                <a:moveTo>
                  <a:pt x="0" y="870203"/>
                </a:moveTo>
                <a:lnTo>
                  <a:pt x="1519427" y="870203"/>
                </a:lnTo>
                <a:lnTo>
                  <a:pt x="1519427" y="0"/>
                </a:lnTo>
                <a:lnTo>
                  <a:pt x="0" y="0"/>
                </a:lnTo>
                <a:lnTo>
                  <a:pt x="0" y="870203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52061" y="2518994"/>
            <a:ext cx="1605915" cy="1627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40" dirty="0">
                <a:latin typeface="Arial"/>
                <a:cs typeface="Arial"/>
              </a:rPr>
              <a:t>Desarrollo </a:t>
            </a:r>
            <a:r>
              <a:rPr sz="1050" spc="-50" dirty="0">
                <a:latin typeface="Arial"/>
                <a:cs typeface="Arial"/>
              </a:rPr>
              <a:t>de</a:t>
            </a:r>
            <a:r>
              <a:rPr sz="1050" spc="-12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actividades</a:t>
            </a:r>
            <a:endParaRPr sz="1050" dirty="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  <a:spcBef>
                <a:spcPts val="5"/>
              </a:spcBef>
            </a:pPr>
            <a:r>
              <a:rPr sz="1050" spc="-30" dirty="0">
                <a:latin typeface="Arial"/>
                <a:cs typeface="Arial"/>
              </a:rPr>
              <a:t>del </a:t>
            </a:r>
            <a:r>
              <a:rPr sz="1050" spc="-25" dirty="0">
                <a:latin typeface="Arial"/>
                <a:cs typeface="Arial"/>
              </a:rPr>
              <a:t>product</a:t>
            </a:r>
            <a:r>
              <a:rPr sz="1050" spc="-12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Backlog.</a:t>
            </a:r>
            <a:endParaRPr sz="1050" dirty="0">
              <a:latin typeface="Arial"/>
              <a:cs typeface="Arial"/>
            </a:endParaRPr>
          </a:p>
          <a:p>
            <a:pPr marL="96520" marR="113664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60" dirty="0">
                <a:latin typeface="Arial"/>
                <a:cs typeface="Arial"/>
              </a:rPr>
              <a:t>Prueba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entregables</a:t>
            </a:r>
            <a:r>
              <a:rPr sz="1050" spc="-14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de  </a:t>
            </a:r>
            <a:r>
              <a:rPr sz="1050" spc="-40" dirty="0">
                <a:latin typeface="Arial"/>
                <a:cs typeface="Arial"/>
              </a:rPr>
              <a:t>desarrollos</a:t>
            </a:r>
            <a:r>
              <a:rPr sz="1050" spc="-10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externos.</a:t>
            </a:r>
            <a:endParaRPr sz="1050" dirty="0">
              <a:latin typeface="Arial"/>
              <a:cs typeface="Arial"/>
            </a:endParaRPr>
          </a:p>
          <a:p>
            <a:pPr marL="96520" marR="7620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Comunicación </a:t>
            </a:r>
            <a:r>
              <a:rPr sz="1050" spc="-40" dirty="0">
                <a:latin typeface="Arial"/>
                <a:cs typeface="Arial"/>
              </a:rPr>
              <a:t>constante</a:t>
            </a:r>
            <a:r>
              <a:rPr sz="1050" spc="-11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y  </a:t>
            </a:r>
            <a:r>
              <a:rPr sz="1050" spc="-30" dirty="0">
                <a:latin typeface="Arial"/>
                <a:cs typeface="Arial"/>
              </a:rPr>
              <a:t>efectiva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65" dirty="0">
                <a:latin typeface="Arial"/>
                <a:cs typeface="Arial"/>
              </a:rPr>
              <a:t>avance </a:t>
            </a:r>
            <a:r>
              <a:rPr sz="1050" spc="-60" dirty="0">
                <a:latin typeface="Arial"/>
                <a:cs typeface="Arial"/>
              </a:rPr>
              <a:t>e  </a:t>
            </a:r>
            <a:r>
              <a:rPr sz="1050" spc="-35" dirty="0">
                <a:latin typeface="Arial"/>
                <a:cs typeface="Arial"/>
              </a:rPr>
              <a:t>impedimentos.</a:t>
            </a:r>
            <a:endParaRPr sz="1050" dirty="0">
              <a:latin typeface="Arial"/>
              <a:cs typeface="Arial"/>
            </a:endParaRPr>
          </a:p>
          <a:p>
            <a:pPr marL="96520" marR="508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Practica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25" dirty="0">
                <a:latin typeface="Arial"/>
                <a:cs typeface="Arial"/>
              </a:rPr>
              <a:t>auto-  </a:t>
            </a:r>
            <a:r>
              <a:rPr sz="1050" spc="-45" dirty="0">
                <a:latin typeface="Arial"/>
                <a:cs typeface="Arial"/>
              </a:rPr>
              <a:t>organización,</a:t>
            </a:r>
            <a:r>
              <a:rPr sz="1050" spc="-14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transparencia  </a:t>
            </a:r>
            <a:r>
              <a:rPr sz="1050" spc="-50" dirty="0">
                <a:latin typeface="Arial"/>
                <a:cs typeface="Arial"/>
              </a:rPr>
              <a:t>y </a:t>
            </a:r>
            <a:r>
              <a:rPr sz="1050" spc="-40" dirty="0">
                <a:latin typeface="Arial"/>
                <a:cs typeface="Arial"/>
              </a:rPr>
              <a:t>la</a:t>
            </a:r>
            <a:r>
              <a:rPr sz="1050" spc="-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proactividad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10756" y="454151"/>
            <a:ext cx="266700" cy="441325"/>
          </a:xfrm>
          <a:custGeom>
            <a:avLst/>
            <a:gdLst/>
            <a:ahLst/>
            <a:cxnLst/>
            <a:rect l="l" t="t" r="r" b="b"/>
            <a:pathLst>
              <a:path w="266700" h="441325">
                <a:moveTo>
                  <a:pt x="0" y="0"/>
                </a:moveTo>
                <a:lnTo>
                  <a:pt x="266192" y="440817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93464" y="2261616"/>
            <a:ext cx="1359535" cy="2133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2565">
              <a:lnSpc>
                <a:spcPts val="1635"/>
              </a:lnSpc>
            </a:pPr>
            <a:r>
              <a:rPr sz="1600" b="1" spc="-265" dirty="0">
                <a:solidFill>
                  <a:srgbClr val="00AFEF"/>
                </a:solidFill>
                <a:latin typeface="Arial"/>
                <a:cs typeface="Arial"/>
              </a:rPr>
              <a:t>Team </a:t>
            </a:r>
            <a:r>
              <a:rPr sz="1600" b="1" spc="-200" dirty="0">
                <a:solidFill>
                  <a:srgbClr val="00AFEF"/>
                </a:solidFill>
                <a:latin typeface="Arial"/>
                <a:cs typeface="Arial"/>
              </a:rPr>
              <a:t>Member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2228" y="4514088"/>
            <a:ext cx="1844675" cy="2197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20014">
              <a:lnSpc>
                <a:spcPts val="1730"/>
              </a:lnSpc>
              <a:tabLst>
                <a:tab pos="1835150" algn="l"/>
              </a:tabLst>
            </a:pPr>
            <a:r>
              <a:rPr sz="1600" b="1" u="sng" spc="-229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 </a:t>
            </a:r>
            <a:r>
              <a:rPr sz="1600" b="1" u="sng" spc="-21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Product</a:t>
            </a:r>
            <a:r>
              <a:rPr sz="1600" b="1" u="sng" spc="-114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 </a:t>
            </a:r>
            <a:r>
              <a:rPr sz="1600" b="1" u="sng" spc="-22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Owner	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72228" y="4797552"/>
            <a:ext cx="1836420" cy="1164590"/>
          </a:xfrm>
          <a:custGeom>
            <a:avLst/>
            <a:gdLst/>
            <a:ahLst/>
            <a:cxnLst/>
            <a:rect l="l" t="t" r="r" b="b"/>
            <a:pathLst>
              <a:path w="1836420" h="1164589">
                <a:moveTo>
                  <a:pt x="0" y="1164336"/>
                </a:moveTo>
                <a:lnTo>
                  <a:pt x="1836420" y="1164336"/>
                </a:lnTo>
                <a:lnTo>
                  <a:pt x="1836420" y="0"/>
                </a:lnTo>
                <a:lnTo>
                  <a:pt x="0" y="0"/>
                </a:lnTo>
                <a:lnTo>
                  <a:pt x="0" y="11643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76342" y="4791583"/>
            <a:ext cx="180403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Dueño </a:t>
            </a:r>
            <a:r>
              <a:rPr sz="1050" spc="-30" dirty="0">
                <a:latin typeface="Arial"/>
                <a:cs typeface="Arial"/>
              </a:rPr>
              <a:t>del </a:t>
            </a:r>
            <a:r>
              <a:rPr sz="1050" spc="-55" dirty="0">
                <a:latin typeface="Arial"/>
                <a:cs typeface="Arial"/>
              </a:rPr>
              <a:t>backlog </a:t>
            </a:r>
            <a:r>
              <a:rPr sz="1050" spc="-50" dirty="0">
                <a:latin typeface="Arial"/>
                <a:cs typeface="Arial"/>
              </a:rPr>
              <a:t>de</a:t>
            </a:r>
            <a:r>
              <a:rPr sz="1050" spc="-155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producto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60163" y="4951602"/>
            <a:ext cx="154051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35" dirty="0">
                <a:latin typeface="Arial"/>
                <a:cs typeface="Arial"/>
              </a:rPr>
              <a:t>técnico, </a:t>
            </a:r>
            <a:r>
              <a:rPr sz="1050" spc="-15" dirty="0">
                <a:latin typeface="Arial"/>
                <a:cs typeface="Arial"/>
              </a:rPr>
              <a:t>control </a:t>
            </a:r>
            <a:r>
              <a:rPr sz="1050" spc="-30" dirty="0">
                <a:latin typeface="Arial"/>
                <a:cs typeface="Arial"/>
              </a:rPr>
              <a:t>del</a:t>
            </a:r>
            <a:r>
              <a:rPr sz="1050" spc="-175" dirty="0">
                <a:latin typeface="Arial"/>
                <a:cs typeface="Arial"/>
              </a:rPr>
              <a:t> </a:t>
            </a:r>
            <a:r>
              <a:rPr sz="1050" spc="-60" dirty="0">
                <a:latin typeface="Arial"/>
                <a:cs typeface="Arial"/>
              </a:rPr>
              <a:t>alcance.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76342" y="5111622"/>
            <a:ext cx="15474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45" dirty="0">
                <a:latin typeface="Arial"/>
                <a:cs typeface="Arial"/>
              </a:rPr>
              <a:t>Prioriza </a:t>
            </a:r>
            <a:r>
              <a:rPr sz="1050" spc="-25" dirty="0">
                <a:latin typeface="Arial"/>
                <a:cs typeface="Arial"/>
              </a:rPr>
              <a:t>el </a:t>
            </a:r>
            <a:r>
              <a:rPr sz="1050" spc="-40" dirty="0">
                <a:latin typeface="Arial"/>
                <a:cs typeface="Arial"/>
              </a:rPr>
              <a:t>Product</a:t>
            </a:r>
            <a:r>
              <a:rPr sz="1050" spc="-204" dirty="0">
                <a:latin typeface="Arial"/>
                <a:cs typeface="Arial"/>
              </a:rPr>
              <a:t> </a:t>
            </a:r>
            <a:r>
              <a:rPr sz="1050" spc="-65" dirty="0">
                <a:latin typeface="Arial"/>
                <a:cs typeface="Arial"/>
              </a:rPr>
              <a:t>Backlog</a:t>
            </a:r>
            <a:endParaRPr sz="1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76342" y="5271642"/>
            <a:ext cx="16706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Constante </a:t>
            </a:r>
            <a:r>
              <a:rPr sz="1050" spc="-45" dirty="0">
                <a:latin typeface="Arial"/>
                <a:cs typeface="Arial"/>
              </a:rPr>
              <a:t>comunicación</a:t>
            </a:r>
            <a:r>
              <a:rPr sz="1050" spc="-90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con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60163" y="5431663"/>
            <a:ext cx="81978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70" dirty="0">
                <a:latin typeface="Arial"/>
                <a:cs typeface="Arial"/>
              </a:rPr>
              <a:t>Scrum</a:t>
            </a:r>
            <a:r>
              <a:rPr sz="1050" spc="-11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Master.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776342" y="5591657"/>
            <a:ext cx="191135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marR="1473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Puente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comunicación </a:t>
            </a:r>
            <a:r>
              <a:rPr sz="1050" spc="-20" dirty="0">
                <a:latin typeface="Arial"/>
                <a:cs typeface="Arial"/>
              </a:rPr>
              <a:t>entre  </a:t>
            </a:r>
            <a:r>
              <a:rPr sz="1050" spc="-50" dirty="0">
                <a:latin typeface="Arial"/>
                <a:cs typeface="Arial"/>
              </a:rPr>
              <a:t>área </a:t>
            </a:r>
            <a:r>
              <a:rPr sz="1050" spc="-55" dirty="0">
                <a:latin typeface="Arial"/>
                <a:cs typeface="Arial"/>
              </a:rPr>
              <a:t>Comercial </a:t>
            </a:r>
            <a:r>
              <a:rPr sz="1050" spc="-50" dirty="0">
                <a:latin typeface="Arial"/>
                <a:cs typeface="Arial"/>
              </a:rPr>
              <a:t>y </a:t>
            </a:r>
            <a:r>
              <a:rPr sz="1050" spc="-130" dirty="0">
                <a:latin typeface="Arial"/>
                <a:cs typeface="Arial"/>
              </a:rPr>
              <a:t>PA </a:t>
            </a:r>
            <a:r>
              <a:rPr sz="1050" spc="-50" dirty="0">
                <a:latin typeface="Arial"/>
                <a:cs typeface="Arial"/>
              </a:rPr>
              <a:t>con los  </a:t>
            </a:r>
            <a:r>
              <a:rPr sz="1050" spc="-45" dirty="0">
                <a:latin typeface="Arial"/>
                <a:cs typeface="Arial"/>
              </a:rPr>
              <a:t>equipos.</a:t>
            </a:r>
            <a:endParaRPr sz="105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0" dirty="0">
                <a:latin typeface="Arial"/>
                <a:cs typeface="Arial"/>
              </a:rPr>
              <a:t>Seguimiento con </a:t>
            </a:r>
            <a:r>
              <a:rPr sz="1050" spc="-70" dirty="0">
                <a:latin typeface="Arial"/>
                <a:cs typeface="Arial"/>
              </a:rPr>
              <a:t>Sponsor </a:t>
            </a:r>
            <a:r>
              <a:rPr sz="1050" spc="-50" dirty="0">
                <a:latin typeface="Arial"/>
                <a:cs typeface="Arial"/>
              </a:rPr>
              <a:t>y</a:t>
            </a:r>
            <a:r>
              <a:rPr sz="1050" spc="-85" dirty="0">
                <a:latin typeface="Arial"/>
                <a:cs typeface="Arial"/>
              </a:rPr>
              <a:t> </a:t>
            </a:r>
            <a:r>
              <a:rPr sz="1050" spc="-75" dirty="0">
                <a:latin typeface="Arial"/>
                <a:cs typeface="Arial"/>
              </a:rPr>
              <a:t>PMO.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26068" y="4683252"/>
            <a:ext cx="32384" cy="782320"/>
          </a:xfrm>
          <a:custGeom>
            <a:avLst/>
            <a:gdLst/>
            <a:ahLst/>
            <a:cxnLst/>
            <a:rect l="l" t="t" r="r" b="b"/>
            <a:pathLst>
              <a:path w="32384" h="782320">
                <a:moveTo>
                  <a:pt x="0" y="781812"/>
                </a:moveTo>
                <a:lnTo>
                  <a:pt x="32003" y="781812"/>
                </a:lnTo>
                <a:lnTo>
                  <a:pt x="32003" y="0"/>
                </a:lnTo>
                <a:lnTo>
                  <a:pt x="0" y="0"/>
                </a:lnTo>
                <a:lnTo>
                  <a:pt x="0" y="7818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15983" y="4428744"/>
            <a:ext cx="1655445" cy="222885"/>
          </a:xfrm>
          <a:custGeom>
            <a:avLst/>
            <a:gdLst/>
            <a:ahLst/>
            <a:cxnLst/>
            <a:rect l="l" t="t" r="r" b="b"/>
            <a:pathLst>
              <a:path w="1655445" h="222885">
                <a:moveTo>
                  <a:pt x="0" y="222503"/>
                </a:moveTo>
                <a:lnTo>
                  <a:pt x="1655064" y="222503"/>
                </a:lnTo>
                <a:lnTo>
                  <a:pt x="1655064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027414" y="4377690"/>
            <a:ext cx="24498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90" dirty="0">
                <a:solidFill>
                  <a:srgbClr val="00AFEF"/>
                </a:solidFill>
                <a:latin typeface="Arial"/>
                <a:cs typeface="Arial"/>
              </a:rPr>
              <a:t>SoSM </a:t>
            </a:r>
            <a:r>
              <a:rPr sz="1600" b="1" spc="-250" dirty="0">
                <a:solidFill>
                  <a:srgbClr val="00AFEF"/>
                </a:solidFill>
                <a:latin typeface="Arial"/>
                <a:cs typeface="Arial"/>
              </a:rPr>
              <a:t>(Scrum </a:t>
            </a:r>
            <a:r>
              <a:rPr sz="1600" b="1" spc="-175" dirty="0">
                <a:solidFill>
                  <a:srgbClr val="00AFEF"/>
                </a:solidFill>
                <a:latin typeface="Arial"/>
                <a:cs typeface="Arial"/>
              </a:rPr>
              <a:t>of </a:t>
            </a:r>
            <a:r>
              <a:rPr sz="1600" b="1" spc="-275" dirty="0">
                <a:solidFill>
                  <a:srgbClr val="00AFEF"/>
                </a:solidFill>
                <a:latin typeface="Arial"/>
                <a:cs typeface="Arial"/>
              </a:rPr>
              <a:t>Scrums</a:t>
            </a:r>
            <a:r>
              <a:rPr sz="1600" b="1" spc="-19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1600" b="1" spc="-155" dirty="0">
                <a:solidFill>
                  <a:srgbClr val="00AFEF"/>
                </a:solidFill>
                <a:latin typeface="Arial"/>
                <a:cs typeface="Arial"/>
              </a:rPr>
              <a:t>Master)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054083" y="2363723"/>
            <a:ext cx="1481455" cy="238125"/>
          </a:xfrm>
          <a:custGeom>
            <a:avLst/>
            <a:gdLst/>
            <a:ahLst/>
            <a:cxnLst/>
            <a:rect l="l" t="t" r="r" b="b"/>
            <a:pathLst>
              <a:path w="1481454" h="238125">
                <a:moveTo>
                  <a:pt x="0" y="237743"/>
                </a:moveTo>
                <a:lnTo>
                  <a:pt x="1481327" y="237743"/>
                </a:lnTo>
                <a:lnTo>
                  <a:pt x="1481327" y="0"/>
                </a:lnTo>
                <a:lnTo>
                  <a:pt x="0" y="0"/>
                </a:lnTo>
                <a:lnTo>
                  <a:pt x="0" y="237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87256" y="2569464"/>
            <a:ext cx="1722120" cy="684530"/>
          </a:xfrm>
          <a:custGeom>
            <a:avLst/>
            <a:gdLst/>
            <a:ahLst/>
            <a:cxnLst/>
            <a:rect l="l" t="t" r="r" b="b"/>
            <a:pathLst>
              <a:path w="1722120" h="684529">
                <a:moveTo>
                  <a:pt x="0" y="684276"/>
                </a:moveTo>
                <a:lnTo>
                  <a:pt x="1722120" y="684276"/>
                </a:lnTo>
                <a:lnTo>
                  <a:pt x="1722120" y="0"/>
                </a:lnTo>
                <a:lnTo>
                  <a:pt x="0" y="0"/>
                </a:lnTo>
                <a:lnTo>
                  <a:pt x="0" y="6842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02695" y="5675376"/>
            <a:ext cx="1158240" cy="525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87111" y="315468"/>
            <a:ext cx="2798445" cy="1310640"/>
          </a:xfrm>
          <a:custGeom>
            <a:avLst/>
            <a:gdLst/>
            <a:ahLst/>
            <a:cxnLst/>
            <a:rect l="l" t="t" r="r" b="b"/>
            <a:pathLst>
              <a:path w="2798445" h="1310639">
                <a:moveTo>
                  <a:pt x="996441" y="0"/>
                </a:moveTo>
                <a:lnTo>
                  <a:pt x="54610" y="232276"/>
                </a:lnTo>
                <a:lnTo>
                  <a:pt x="54610" y="286765"/>
                </a:lnTo>
                <a:lnTo>
                  <a:pt x="177418" y="1297051"/>
                </a:lnTo>
                <a:lnTo>
                  <a:pt x="1364868" y="1310639"/>
                </a:lnTo>
                <a:lnTo>
                  <a:pt x="1788033" y="1256029"/>
                </a:lnTo>
                <a:lnTo>
                  <a:pt x="2047366" y="1092199"/>
                </a:lnTo>
                <a:lnTo>
                  <a:pt x="2279395" y="832865"/>
                </a:lnTo>
                <a:lnTo>
                  <a:pt x="2570296" y="832865"/>
                </a:lnTo>
                <a:lnTo>
                  <a:pt x="2620644" y="819149"/>
                </a:lnTo>
                <a:lnTo>
                  <a:pt x="2798064" y="559815"/>
                </a:lnTo>
                <a:lnTo>
                  <a:pt x="996441" y="0"/>
                </a:lnTo>
                <a:close/>
              </a:path>
              <a:path w="2798445" h="1310639">
                <a:moveTo>
                  <a:pt x="2570296" y="832865"/>
                </a:moveTo>
                <a:lnTo>
                  <a:pt x="2279395" y="832865"/>
                </a:lnTo>
                <a:lnTo>
                  <a:pt x="2470531" y="860043"/>
                </a:lnTo>
                <a:lnTo>
                  <a:pt x="2570296" y="832865"/>
                </a:lnTo>
                <a:close/>
              </a:path>
              <a:path w="2798445" h="1310639">
                <a:moveTo>
                  <a:pt x="54610" y="232028"/>
                </a:moveTo>
                <a:lnTo>
                  <a:pt x="0" y="245744"/>
                </a:lnTo>
                <a:lnTo>
                  <a:pt x="54610" y="232276"/>
                </a:lnTo>
                <a:lnTo>
                  <a:pt x="54610" y="2320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863465" y="153161"/>
            <a:ext cx="1954530" cy="16281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95"/>
              </a:spcBef>
            </a:pPr>
            <a:r>
              <a:rPr sz="1600" b="1" spc="-275" dirty="0">
                <a:solidFill>
                  <a:srgbClr val="00AFEF"/>
                </a:solidFill>
                <a:latin typeface="Arial"/>
                <a:cs typeface="Arial"/>
              </a:rPr>
              <a:t>Sc</a:t>
            </a:r>
            <a:r>
              <a:rPr sz="1600" b="1" u="sng" spc="-27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rum </a:t>
            </a:r>
            <a:r>
              <a:rPr sz="1600" b="1" u="sng" spc="-19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Coach(Stefanini)</a:t>
            </a:r>
            <a:endParaRPr sz="1600" dirty="0">
              <a:latin typeface="Arial"/>
              <a:cs typeface="Arial"/>
            </a:endParaRPr>
          </a:p>
          <a:p>
            <a:pPr marL="96520" marR="419100" indent="-83820">
              <a:lnSpc>
                <a:spcPct val="100000"/>
              </a:lnSpc>
              <a:spcBef>
                <a:spcPts val="1100"/>
              </a:spcBef>
              <a:buChar char="•"/>
              <a:tabLst>
                <a:tab pos="96520" algn="l"/>
              </a:tabLst>
            </a:pPr>
            <a:r>
              <a:rPr sz="1000" spc="-85" dirty="0">
                <a:latin typeface="Arial"/>
                <a:cs typeface="Arial"/>
              </a:rPr>
              <a:t>Coach </a:t>
            </a:r>
            <a:r>
              <a:rPr sz="1000" spc="-45" dirty="0">
                <a:latin typeface="Arial"/>
                <a:cs typeface="Arial"/>
              </a:rPr>
              <a:t>dedicado </a:t>
            </a:r>
            <a:r>
              <a:rPr sz="1000" spc="-80" dirty="0">
                <a:latin typeface="Arial"/>
                <a:cs typeface="Arial"/>
              </a:rPr>
              <a:t>a </a:t>
            </a:r>
            <a:r>
              <a:rPr sz="1000" spc="-45" dirty="0">
                <a:latin typeface="Arial"/>
                <a:cs typeface="Arial"/>
              </a:rPr>
              <a:t>los </a:t>
            </a:r>
            <a:r>
              <a:rPr sz="1000" spc="-75" dirty="0">
                <a:latin typeface="Arial"/>
                <a:cs typeface="Arial"/>
              </a:rPr>
              <a:t>Scrum  </a:t>
            </a:r>
            <a:r>
              <a:rPr sz="1000" spc="-30" dirty="0">
                <a:latin typeface="Arial"/>
                <a:cs typeface="Arial"/>
              </a:rPr>
              <a:t>Master </a:t>
            </a:r>
            <a:r>
              <a:rPr sz="1000" spc="-45" dirty="0">
                <a:latin typeface="Arial"/>
                <a:cs typeface="Arial"/>
              </a:rPr>
              <a:t>de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95" dirty="0">
                <a:latin typeface="Arial"/>
                <a:cs typeface="Arial"/>
              </a:rPr>
              <a:t>TIGO.</a:t>
            </a:r>
            <a:endParaRPr sz="1000" dirty="0">
              <a:latin typeface="Arial"/>
              <a:cs typeface="Arial"/>
            </a:endParaRPr>
          </a:p>
          <a:p>
            <a:pPr marL="96520" marR="159385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00" spc="-50" dirty="0">
                <a:latin typeface="Arial"/>
                <a:cs typeface="Arial"/>
              </a:rPr>
              <a:t>Apoyo </a:t>
            </a:r>
            <a:r>
              <a:rPr sz="1000" spc="-40" dirty="0">
                <a:latin typeface="Arial"/>
                <a:cs typeface="Arial"/>
              </a:rPr>
              <a:t>al </a:t>
            </a:r>
            <a:r>
              <a:rPr sz="1000" spc="-20" dirty="0">
                <a:latin typeface="Arial"/>
                <a:cs typeface="Arial"/>
              </a:rPr>
              <a:t>product </a:t>
            </a:r>
            <a:r>
              <a:rPr sz="1000" spc="-45" dirty="0">
                <a:latin typeface="Arial"/>
                <a:cs typeface="Arial"/>
              </a:rPr>
              <a:t>Owner </a:t>
            </a:r>
            <a:r>
              <a:rPr sz="1000" spc="-50" dirty="0">
                <a:latin typeface="Arial"/>
                <a:cs typeface="Arial"/>
              </a:rPr>
              <a:t>en  </a:t>
            </a:r>
            <a:r>
              <a:rPr sz="1000" spc="-30" dirty="0">
                <a:latin typeface="Arial"/>
                <a:cs typeface="Arial"/>
              </a:rPr>
              <a:t>priorización </a:t>
            </a:r>
            <a:r>
              <a:rPr sz="1000" spc="-50" dirty="0">
                <a:latin typeface="Arial"/>
                <a:cs typeface="Arial"/>
              </a:rPr>
              <a:t>y </a:t>
            </a:r>
            <a:r>
              <a:rPr sz="1000" spc="-45" dirty="0">
                <a:latin typeface="Arial"/>
                <a:cs typeface="Arial"/>
              </a:rPr>
              <a:t>maximizar </a:t>
            </a:r>
            <a:r>
              <a:rPr sz="1000" spc="-30" dirty="0">
                <a:latin typeface="Arial"/>
                <a:cs typeface="Arial"/>
              </a:rPr>
              <a:t>el</a:t>
            </a:r>
            <a:r>
              <a:rPr sz="1000" spc="-150" dirty="0">
                <a:latin typeface="Arial"/>
                <a:cs typeface="Arial"/>
              </a:rPr>
              <a:t> </a:t>
            </a:r>
            <a:r>
              <a:rPr sz="1000" spc="-30" dirty="0">
                <a:latin typeface="Arial"/>
                <a:cs typeface="Arial"/>
              </a:rPr>
              <a:t>valor.</a:t>
            </a:r>
            <a:endParaRPr sz="1000" dirty="0">
              <a:latin typeface="Arial"/>
              <a:cs typeface="Arial"/>
            </a:endParaRPr>
          </a:p>
          <a:p>
            <a:pPr marL="96520" marR="377825" indent="-83820">
              <a:lnSpc>
                <a:spcPct val="100000"/>
              </a:lnSpc>
              <a:spcBef>
                <a:spcPts val="5"/>
              </a:spcBef>
              <a:buChar char="•"/>
              <a:tabLst>
                <a:tab pos="96520" algn="l"/>
              </a:tabLst>
            </a:pPr>
            <a:r>
              <a:rPr sz="1000" spc="-60" dirty="0">
                <a:latin typeface="Arial"/>
                <a:cs typeface="Arial"/>
              </a:rPr>
              <a:t>Capacitaciones </a:t>
            </a:r>
            <a:r>
              <a:rPr sz="1000" spc="-50" dirty="0">
                <a:latin typeface="Arial"/>
                <a:cs typeface="Arial"/>
              </a:rPr>
              <a:t>y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25" dirty="0">
                <a:latin typeface="Arial"/>
                <a:cs typeface="Arial"/>
              </a:rPr>
              <a:t>orientación  </a:t>
            </a:r>
            <a:r>
              <a:rPr sz="1000" spc="-30" dirty="0">
                <a:latin typeface="Arial"/>
                <a:cs typeface="Arial"/>
              </a:rPr>
              <a:t>cotidiana </a:t>
            </a:r>
            <a:r>
              <a:rPr sz="1000" spc="-80" dirty="0">
                <a:latin typeface="Arial"/>
                <a:cs typeface="Arial"/>
              </a:rPr>
              <a:t>a </a:t>
            </a:r>
            <a:r>
              <a:rPr sz="1000" spc="-45" dirty="0">
                <a:latin typeface="Arial"/>
                <a:cs typeface="Arial"/>
              </a:rPr>
              <a:t>los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equipos.</a:t>
            </a:r>
            <a:endParaRPr sz="1000" dirty="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00" spc="-30" dirty="0">
                <a:latin typeface="Arial"/>
                <a:cs typeface="Arial"/>
              </a:rPr>
              <a:t>Métricas </a:t>
            </a:r>
            <a:r>
              <a:rPr sz="1000" spc="-65" dirty="0">
                <a:latin typeface="Arial"/>
                <a:cs typeface="Arial"/>
              </a:rPr>
              <a:t>e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45" dirty="0">
                <a:latin typeface="Arial"/>
                <a:cs typeface="Arial"/>
              </a:rPr>
              <a:t>Indicadores.</a:t>
            </a:r>
            <a:endParaRPr sz="1000" dirty="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00" spc="-55" dirty="0">
                <a:latin typeface="Arial"/>
                <a:cs typeface="Arial"/>
              </a:rPr>
              <a:t>Gestor </a:t>
            </a:r>
            <a:r>
              <a:rPr sz="1000" spc="-35" dirty="0">
                <a:latin typeface="Arial"/>
                <a:cs typeface="Arial"/>
              </a:rPr>
              <a:t>del</a:t>
            </a:r>
            <a:r>
              <a:rPr sz="1000" spc="-45" dirty="0">
                <a:latin typeface="Arial"/>
                <a:cs typeface="Arial"/>
              </a:rPr>
              <a:t> cambio.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6345935"/>
            <a:ext cx="12192000" cy="512445"/>
          </a:xfrm>
          <a:custGeom>
            <a:avLst/>
            <a:gdLst/>
            <a:ahLst/>
            <a:cxnLst/>
            <a:rect l="l" t="t" r="r" b="b"/>
            <a:pathLst>
              <a:path w="12192000" h="512445">
                <a:moveTo>
                  <a:pt x="12192000" y="512062"/>
                </a:moveTo>
                <a:lnTo>
                  <a:pt x="12192000" y="0"/>
                </a:lnTo>
                <a:lnTo>
                  <a:pt x="0" y="0"/>
                </a:lnTo>
                <a:lnTo>
                  <a:pt x="0" y="512062"/>
                </a:lnTo>
                <a:lnTo>
                  <a:pt x="12192000" y="51206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972651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69703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530179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9936" y="6487667"/>
            <a:ext cx="1197864" cy="2560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196828" y="65531"/>
            <a:ext cx="876300" cy="629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792971" y="63754"/>
            <a:ext cx="210185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60" dirty="0">
                <a:latin typeface="Arial"/>
                <a:cs typeface="Arial"/>
              </a:rPr>
              <a:t>Apoya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30" dirty="0">
                <a:latin typeface="Arial"/>
                <a:cs typeface="Arial"/>
              </a:rPr>
              <a:t>equipo 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165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diario</a:t>
            </a:r>
            <a:endParaRPr sz="105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Gestiona </a:t>
            </a:r>
            <a:r>
              <a:rPr sz="1050" spc="-50" dirty="0">
                <a:latin typeface="Arial"/>
                <a:cs typeface="Arial"/>
              </a:rPr>
              <a:t>y </a:t>
            </a:r>
            <a:r>
              <a:rPr sz="1050" spc="-30" dirty="0">
                <a:latin typeface="Arial"/>
                <a:cs typeface="Arial"/>
              </a:rPr>
              <a:t>elimina</a:t>
            </a:r>
            <a:r>
              <a:rPr sz="1050" spc="-114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impedimentos</a:t>
            </a:r>
            <a:endParaRPr sz="1050">
              <a:latin typeface="Arial"/>
              <a:cs typeface="Arial"/>
            </a:endParaRPr>
          </a:p>
          <a:p>
            <a:pPr marL="96520" marR="508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30" dirty="0">
                <a:latin typeface="Arial"/>
                <a:cs typeface="Arial"/>
              </a:rPr>
              <a:t>Interactúa </a:t>
            </a:r>
            <a:r>
              <a:rPr sz="1050" spc="-50" dirty="0">
                <a:latin typeface="Arial"/>
                <a:cs typeface="Arial"/>
              </a:rPr>
              <a:t>con los </a:t>
            </a:r>
            <a:r>
              <a:rPr sz="1050" spc="-35" dirty="0">
                <a:latin typeface="Arial"/>
                <a:cs typeface="Arial"/>
              </a:rPr>
              <a:t>representantes</a:t>
            </a:r>
            <a:r>
              <a:rPr sz="1050" spc="-19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de  </a:t>
            </a:r>
            <a:r>
              <a:rPr sz="1050" spc="-35" dirty="0">
                <a:latin typeface="Arial"/>
                <a:cs typeface="Arial"/>
              </a:rPr>
              <a:t>la fábrica </a:t>
            </a:r>
            <a:r>
              <a:rPr sz="1050" spc="-50" dirty="0">
                <a:latin typeface="Arial"/>
                <a:cs typeface="Arial"/>
              </a:rPr>
              <a:t>y </a:t>
            </a:r>
            <a:r>
              <a:rPr sz="1050" spc="-65" dirty="0">
                <a:latin typeface="Arial"/>
                <a:cs typeface="Arial"/>
              </a:rPr>
              <a:t>áreas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45" dirty="0">
                <a:latin typeface="Arial"/>
                <a:cs typeface="Arial"/>
              </a:rPr>
              <a:t>apoyo </a:t>
            </a:r>
            <a:r>
              <a:rPr sz="1050" spc="-125" dirty="0">
                <a:latin typeface="Arial"/>
                <a:cs typeface="Arial"/>
              </a:rPr>
              <a:t>(OCEP,  </a:t>
            </a:r>
            <a:r>
              <a:rPr sz="1050" spc="-85" dirty="0">
                <a:latin typeface="Arial"/>
                <a:cs typeface="Arial"/>
              </a:rPr>
              <a:t>CRM).</a:t>
            </a:r>
            <a:endParaRPr sz="105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Presenta </a:t>
            </a:r>
            <a:r>
              <a:rPr sz="1050" spc="-30" dirty="0">
                <a:latin typeface="Arial"/>
                <a:cs typeface="Arial"/>
              </a:rPr>
              <a:t>informes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65" dirty="0">
                <a:latin typeface="Arial"/>
                <a:cs typeface="Arial"/>
              </a:rPr>
              <a:t>avance</a:t>
            </a:r>
            <a:r>
              <a:rPr sz="1050" spc="-18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diario.</a:t>
            </a:r>
            <a:endParaRPr sz="105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60" dirty="0">
                <a:latin typeface="Arial"/>
                <a:cs typeface="Arial"/>
              </a:rPr>
              <a:t>Apoya </a:t>
            </a:r>
            <a:r>
              <a:rPr sz="1050" spc="-35" dirty="0">
                <a:latin typeface="Arial"/>
                <a:cs typeface="Arial"/>
              </a:rPr>
              <a:t>al </a:t>
            </a:r>
            <a:r>
              <a:rPr sz="1050" spc="-30" dirty="0">
                <a:latin typeface="Arial"/>
                <a:cs typeface="Arial"/>
              </a:rPr>
              <a:t>equipo </a:t>
            </a:r>
            <a:r>
              <a:rPr sz="1050" spc="-45" dirty="0">
                <a:latin typeface="Arial"/>
                <a:cs typeface="Arial"/>
              </a:rPr>
              <a:t>en adopción</a:t>
            </a:r>
            <a:r>
              <a:rPr sz="1050" spc="-190" dirty="0">
                <a:latin typeface="Arial"/>
                <a:cs typeface="Arial"/>
              </a:rPr>
              <a:t> </a:t>
            </a:r>
            <a:r>
              <a:rPr sz="1050" spc="-45" dirty="0">
                <a:latin typeface="Arial"/>
                <a:cs typeface="Arial"/>
              </a:rPr>
              <a:t>marco</a:t>
            </a:r>
            <a:endParaRPr sz="1050">
              <a:latin typeface="Arial"/>
              <a:cs typeface="Arial"/>
            </a:endParaRPr>
          </a:p>
          <a:p>
            <a:pPr marL="96520">
              <a:lnSpc>
                <a:spcPct val="100000"/>
              </a:lnSpc>
            </a:pPr>
            <a:r>
              <a:rPr sz="1050" spc="-40" dirty="0">
                <a:latin typeface="Arial"/>
                <a:cs typeface="Arial"/>
              </a:rPr>
              <a:t>ágil.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15859" y="10414"/>
            <a:ext cx="11620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sng" spc="-5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 </a:t>
            </a:r>
            <a:r>
              <a:rPr sz="1600" b="1" u="sng" spc="-15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 </a:t>
            </a:r>
            <a:r>
              <a:rPr sz="1600" b="1" u="sng" spc="-275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Scrum </a:t>
            </a:r>
            <a:r>
              <a:rPr sz="1600" b="1" u="sng" spc="-160" dirty="0">
                <a:solidFill>
                  <a:srgbClr val="00AFEF"/>
                </a:solidFill>
                <a:uFill>
                  <a:solidFill>
                    <a:srgbClr val="5B9BD4"/>
                  </a:solidFill>
                </a:uFill>
                <a:latin typeface="Arial"/>
                <a:cs typeface="Arial"/>
              </a:rPr>
              <a:t>Master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12280" y="454151"/>
            <a:ext cx="504825" cy="872490"/>
          </a:xfrm>
          <a:custGeom>
            <a:avLst/>
            <a:gdLst/>
            <a:ahLst/>
            <a:cxnLst/>
            <a:rect l="l" t="t" r="r" b="b"/>
            <a:pathLst>
              <a:path w="504825" h="872490">
                <a:moveTo>
                  <a:pt x="0" y="0"/>
                </a:moveTo>
                <a:lnTo>
                  <a:pt x="504571" y="872236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67700" y="242315"/>
            <a:ext cx="445134" cy="916305"/>
          </a:xfrm>
          <a:custGeom>
            <a:avLst/>
            <a:gdLst/>
            <a:ahLst/>
            <a:cxnLst/>
            <a:rect l="l" t="t" r="r" b="b"/>
            <a:pathLst>
              <a:path w="445134" h="916305">
                <a:moveTo>
                  <a:pt x="444753" y="0"/>
                </a:moveTo>
                <a:lnTo>
                  <a:pt x="0" y="916177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14488" y="2540507"/>
            <a:ext cx="233172" cy="1155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75804" y="2988564"/>
            <a:ext cx="408431" cy="294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Rectángulo 39"/>
          <p:cNvSpPr/>
          <p:nvPr/>
        </p:nvSpPr>
        <p:spPr>
          <a:xfrm>
            <a:off x="8995662" y="4710757"/>
            <a:ext cx="1634849" cy="297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object 20"/>
          <p:cNvSpPr txBox="1"/>
          <p:nvPr/>
        </p:nvSpPr>
        <p:spPr>
          <a:xfrm>
            <a:off x="8647533" y="4791584"/>
            <a:ext cx="245110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5"/>
              </a:spcBef>
              <a:buChar char="•"/>
              <a:tabLst>
                <a:tab pos="96520" algn="l"/>
              </a:tabLst>
            </a:pPr>
            <a:r>
              <a:rPr sz="1050" spc="-50" dirty="0">
                <a:latin typeface="Arial"/>
                <a:cs typeface="Arial"/>
              </a:rPr>
              <a:t>Lidera de los </a:t>
            </a:r>
            <a:r>
              <a:rPr sz="1050" spc="-70" dirty="0">
                <a:latin typeface="Arial"/>
                <a:cs typeface="Arial"/>
              </a:rPr>
              <a:t>Scrum </a:t>
            </a:r>
            <a:r>
              <a:rPr sz="1050" spc="-30" dirty="0">
                <a:latin typeface="Arial"/>
                <a:cs typeface="Arial"/>
              </a:rPr>
              <a:t>Master </a:t>
            </a:r>
            <a:r>
              <a:rPr sz="1050" spc="-50" dirty="0">
                <a:latin typeface="Arial"/>
                <a:cs typeface="Arial"/>
              </a:rPr>
              <a:t>de los </a:t>
            </a:r>
            <a:r>
              <a:rPr sz="1050" spc="-60" dirty="0">
                <a:latin typeface="Arial"/>
                <a:cs typeface="Arial"/>
              </a:rPr>
              <a:t>squad</a:t>
            </a:r>
            <a:r>
              <a:rPr sz="1050" spc="-204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de  </a:t>
            </a:r>
            <a:r>
              <a:rPr sz="1050" spc="-35" dirty="0">
                <a:latin typeface="Arial"/>
                <a:cs typeface="Arial"/>
              </a:rPr>
              <a:t>desarrollo.</a:t>
            </a:r>
            <a:endParaRPr sz="1050" dirty="0">
              <a:latin typeface="Arial"/>
              <a:cs typeface="Arial"/>
            </a:endParaRPr>
          </a:p>
          <a:p>
            <a:pPr marL="965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0" dirty="0">
                <a:latin typeface="Arial"/>
                <a:cs typeface="Arial"/>
              </a:rPr>
              <a:t>Fomenta </a:t>
            </a:r>
            <a:r>
              <a:rPr sz="1050" spc="-35" dirty="0">
                <a:latin typeface="Arial"/>
                <a:cs typeface="Arial"/>
              </a:rPr>
              <a:t>la </a:t>
            </a:r>
            <a:r>
              <a:rPr sz="1050" spc="-45" dirty="0">
                <a:latin typeface="Arial"/>
                <a:cs typeface="Arial"/>
              </a:rPr>
              <a:t>adopción </a:t>
            </a:r>
            <a:r>
              <a:rPr sz="1050" spc="-30" dirty="0">
                <a:latin typeface="Arial"/>
                <a:cs typeface="Arial"/>
              </a:rPr>
              <a:t>del </a:t>
            </a:r>
            <a:r>
              <a:rPr sz="1050" spc="-45" dirty="0">
                <a:latin typeface="Arial"/>
                <a:cs typeface="Arial"/>
              </a:rPr>
              <a:t>marco </a:t>
            </a:r>
            <a:r>
              <a:rPr sz="1050" spc="-50" dirty="0">
                <a:latin typeface="Arial"/>
                <a:cs typeface="Arial"/>
              </a:rPr>
              <a:t>de</a:t>
            </a:r>
            <a:r>
              <a:rPr sz="1050" spc="-190" dirty="0">
                <a:latin typeface="Arial"/>
                <a:cs typeface="Arial"/>
              </a:rPr>
              <a:t> </a:t>
            </a:r>
            <a:r>
              <a:rPr sz="1050" spc="-25" dirty="0">
                <a:latin typeface="Arial"/>
                <a:cs typeface="Arial"/>
              </a:rPr>
              <a:t>trabajo.</a:t>
            </a:r>
            <a:endParaRPr sz="1050" dirty="0">
              <a:latin typeface="Arial"/>
              <a:cs typeface="Arial"/>
            </a:endParaRPr>
          </a:p>
          <a:p>
            <a:pPr marL="96520" marR="121920" indent="-83820">
              <a:lnSpc>
                <a:spcPct val="100000"/>
              </a:lnSpc>
              <a:buChar char="•"/>
              <a:tabLst>
                <a:tab pos="96520" algn="l"/>
              </a:tabLst>
            </a:pPr>
            <a:r>
              <a:rPr sz="1050" spc="-55" dirty="0">
                <a:latin typeface="Arial"/>
                <a:cs typeface="Arial"/>
              </a:rPr>
              <a:t>Colabora </a:t>
            </a:r>
            <a:r>
              <a:rPr sz="1050" spc="-50" dirty="0">
                <a:latin typeface="Arial"/>
                <a:cs typeface="Arial"/>
              </a:rPr>
              <a:t>con los </a:t>
            </a:r>
            <a:r>
              <a:rPr sz="1050" spc="-45" dirty="0">
                <a:latin typeface="Arial"/>
                <a:cs typeface="Arial"/>
              </a:rPr>
              <a:t>equipos en </a:t>
            </a:r>
            <a:r>
              <a:rPr sz="1050" spc="-35" dirty="0">
                <a:latin typeface="Arial"/>
                <a:cs typeface="Arial"/>
              </a:rPr>
              <a:t>la</a:t>
            </a:r>
            <a:r>
              <a:rPr sz="1050" spc="-180" dirty="0">
                <a:latin typeface="Arial"/>
                <a:cs typeface="Arial"/>
              </a:rPr>
              <a:t> </a:t>
            </a:r>
            <a:r>
              <a:rPr sz="1050" spc="-30" dirty="0">
                <a:latin typeface="Arial"/>
                <a:cs typeface="Arial"/>
              </a:rPr>
              <a:t>utilización  </a:t>
            </a:r>
            <a:r>
              <a:rPr sz="1050" spc="-50" dirty="0">
                <a:latin typeface="Arial"/>
                <a:cs typeface="Arial"/>
              </a:rPr>
              <a:t>de </a:t>
            </a:r>
            <a:r>
              <a:rPr sz="1050" spc="-35" dirty="0">
                <a:latin typeface="Arial"/>
                <a:cs typeface="Arial"/>
              </a:rPr>
              <a:t>herramientas </a:t>
            </a:r>
            <a:r>
              <a:rPr sz="1050" spc="-50" dirty="0">
                <a:latin typeface="Arial"/>
                <a:cs typeface="Arial"/>
              </a:rPr>
              <a:t>de</a:t>
            </a:r>
            <a:r>
              <a:rPr sz="1050" spc="-140" dirty="0">
                <a:latin typeface="Arial"/>
                <a:cs typeface="Arial"/>
              </a:rPr>
              <a:t> </a:t>
            </a:r>
            <a:r>
              <a:rPr sz="1050" spc="-40" dirty="0">
                <a:latin typeface="Arial"/>
                <a:cs typeface="Arial"/>
              </a:rPr>
              <a:t>gestión.</a:t>
            </a:r>
            <a:endParaRPr sz="10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110109"/>
            <a:ext cx="34404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Conformación</a:t>
            </a:r>
            <a:r>
              <a:rPr spc="-229" dirty="0"/>
              <a:t> </a:t>
            </a:r>
            <a:r>
              <a:rPr spc="-215" dirty="0"/>
              <a:t>Equipos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345935"/>
            <a:ext cx="12192000" cy="512445"/>
          </a:xfrm>
          <a:custGeom>
            <a:avLst/>
            <a:gdLst/>
            <a:ahLst/>
            <a:cxnLst/>
            <a:rect l="l" t="t" r="r" b="b"/>
            <a:pathLst>
              <a:path w="12192000" h="512445">
                <a:moveTo>
                  <a:pt x="12192000" y="512062"/>
                </a:moveTo>
                <a:lnTo>
                  <a:pt x="12192000" y="0"/>
                </a:lnTo>
                <a:lnTo>
                  <a:pt x="0" y="0"/>
                </a:lnTo>
                <a:lnTo>
                  <a:pt x="0" y="512062"/>
                </a:lnTo>
                <a:lnTo>
                  <a:pt x="12192000" y="51206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72651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69703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30179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936" y="6487667"/>
            <a:ext cx="1197864" cy="256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6828" y="65531"/>
            <a:ext cx="876300" cy="629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1852" y="1859279"/>
            <a:ext cx="6582156" cy="2848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9936" y="1859279"/>
            <a:ext cx="4000500" cy="28788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11376" y="1468882"/>
            <a:ext cx="1546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80" dirty="0">
                <a:latin typeface="Trebuchet MS"/>
                <a:cs typeface="Trebuchet MS"/>
              </a:rPr>
              <a:t>EQUIPO</a:t>
            </a:r>
            <a:r>
              <a:rPr sz="1800" b="1" spc="220" dirty="0">
                <a:latin typeface="Trebuchet MS"/>
                <a:cs typeface="Trebuchet MS"/>
              </a:rPr>
              <a:t> </a:t>
            </a:r>
            <a:r>
              <a:rPr sz="1800" b="1" spc="-40" dirty="0">
                <a:latin typeface="Trebuchet MS"/>
                <a:cs typeface="Trebuchet MS"/>
              </a:rPr>
              <a:t>AMSYS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96430" y="1468882"/>
            <a:ext cx="2332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75" dirty="0">
                <a:latin typeface="Trebuchet MS"/>
                <a:cs typeface="Trebuchet MS"/>
              </a:rPr>
              <a:t>EQUIPO </a:t>
            </a:r>
            <a:r>
              <a:rPr sz="1800" b="1" spc="-100" dirty="0">
                <a:latin typeface="Trebuchet MS"/>
                <a:cs typeface="Trebuchet MS"/>
              </a:rPr>
              <a:t>CBS</a:t>
            </a:r>
            <a:r>
              <a:rPr sz="1800" b="1" spc="-275" dirty="0">
                <a:latin typeface="Trebuchet MS"/>
                <a:cs typeface="Trebuchet MS"/>
              </a:rPr>
              <a:t> </a:t>
            </a:r>
            <a:r>
              <a:rPr sz="1800" b="1" spc="-110" dirty="0">
                <a:latin typeface="Trebuchet MS"/>
                <a:cs typeface="Trebuchet MS"/>
              </a:rPr>
              <a:t>POSTPAGO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6" y="1903476"/>
            <a:ext cx="8936990" cy="3618229"/>
          </a:xfrm>
          <a:custGeom>
            <a:avLst/>
            <a:gdLst/>
            <a:ahLst/>
            <a:cxnLst/>
            <a:rect l="l" t="t" r="r" b="b"/>
            <a:pathLst>
              <a:path w="8936990" h="3618229">
                <a:moveTo>
                  <a:pt x="0" y="602996"/>
                </a:moveTo>
                <a:lnTo>
                  <a:pt x="1814" y="555876"/>
                </a:lnTo>
                <a:lnTo>
                  <a:pt x="7167" y="509747"/>
                </a:lnTo>
                <a:lnTo>
                  <a:pt x="15925" y="464744"/>
                </a:lnTo>
                <a:lnTo>
                  <a:pt x="27955" y="421000"/>
                </a:lnTo>
                <a:lnTo>
                  <a:pt x="43121" y="378650"/>
                </a:lnTo>
                <a:lnTo>
                  <a:pt x="61290" y="337827"/>
                </a:lnTo>
                <a:lnTo>
                  <a:pt x="82327" y="298666"/>
                </a:lnTo>
                <a:lnTo>
                  <a:pt x="106100" y="261301"/>
                </a:lnTo>
                <a:lnTo>
                  <a:pt x="132473" y="225865"/>
                </a:lnTo>
                <a:lnTo>
                  <a:pt x="161312" y="192494"/>
                </a:lnTo>
                <a:lnTo>
                  <a:pt x="192484" y="161321"/>
                </a:lnTo>
                <a:lnTo>
                  <a:pt x="225855" y="132481"/>
                </a:lnTo>
                <a:lnTo>
                  <a:pt x="261290" y="106107"/>
                </a:lnTo>
                <a:lnTo>
                  <a:pt x="298655" y="82333"/>
                </a:lnTo>
                <a:lnTo>
                  <a:pt x="337816" y="61294"/>
                </a:lnTo>
                <a:lnTo>
                  <a:pt x="378639" y="43124"/>
                </a:lnTo>
                <a:lnTo>
                  <a:pt x="420991" y="27957"/>
                </a:lnTo>
                <a:lnTo>
                  <a:pt x="464736" y="15927"/>
                </a:lnTo>
                <a:lnTo>
                  <a:pt x="509741" y="7168"/>
                </a:lnTo>
                <a:lnTo>
                  <a:pt x="555873" y="1814"/>
                </a:lnTo>
                <a:lnTo>
                  <a:pt x="602996" y="0"/>
                </a:lnTo>
                <a:lnTo>
                  <a:pt x="8333740" y="0"/>
                </a:lnTo>
                <a:lnTo>
                  <a:pt x="8380859" y="1814"/>
                </a:lnTo>
                <a:lnTo>
                  <a:pt x="8426988" y="7168"/>
                </a:lnTo>
                <a:lnTo>
                  <a:pt x="8471991" y="15927"/>
                </a:lnTo>
                <a:lnTo>
                  <a:pt x="8515735" y="27957"/>
                </a:lnTo>
                <a:lnTo>
                  <a:pt x="8558085" y="43124"/>
                </a:lnTo>
                <a:lnTo>
                  <a:pt x="8598908" y="61294"/>
                </a:lnTo>
                <a:lnTo>
                  <a:pt x="8638069" y="82333"/>
                </a:lnTo>
                <a:lnTo>
                  <a:pt x="8675434" y="106107"/>
                </a:lnTo>
                <a:lnTo>
                  <a:pt x="8710870" y="132481"/>
                </a:lnTo>
                <a:lnTo>
                  <a:pt x="8744241" y="161321"/>
                </a:lnTo>
                <a:lnTo>
                  <a:pt x="8775414" y="192494"/>
                </a:lnTo>
                <a:lnTo>
                  <a:pt x="8804254" y="225865"/>
                </a:lnTo>
                <a:lnTo>
                  <a:pt x="8830628" y="261301"/>
                </a:lnTo>
                <a:lnTo>
                  <a:pt x="8854402" y="298666"/>
                </a:lnTo>
                <a:lnTo>
                  <a:pt x="8875441" y="337827"/>
                </a:lnTo>
                <a:lnTo>
                  <a:pt x="8893611" y="378650"/>
                </a:lnTo>
                <a:lnTo>
                  <a:pt x="8908778" y="421000"/>
                </a:lnTo>
                <a:lnTo>
                  <a:pt x="8920808" y="464744"/>
                </a:lnTo>
                <a:lnTo>
                  <a:pt x="8929567" y="509747"/>
                </a:lnTo>
                <a:lnTo>
                  <a:pt x="8934921" y="555876"/>
                </a:lnTo>
                <a:lnTo>
                  <a:pt x="8936736" y="602996"/>
                </a:lnTo>
                <a:lnTo>
                  <a:pt x="8936736" y="3014980"/>
                </a:lnTo>
                <a:lnTo>
                  <a:pt x="8934921" y="3062099"/>
                </a:lnTo>
                <a:lnTo>
                  <a:pt x="8929567" y="3108228"/>
                </a:lnTo>
                <a:lnTo>
                  <a:pt x="8920808" y="3153231"/>
                </a:lnTo>
                <a:lnTo>
                  <a:pt x="8908778" y="3196975"/>
                </a:lnTo>
                <a:lnTo>
                  <a:pt x="8893611" y="3239325"/>
                </a:lnTo>
                <a:lnTo>
                  <a:pt x="8875441" y="3280148"/>
                </a:lnTo>
                <a:lnTo>
                  <a:pt x="8854402" y="3319309"/>
                </a:lnTo>
                <a:lnTo>
                  <a:pt x="8830628" y="3356674"/>
                </a:lnTo>
                <a:lnTo>
                  <a:pt x="8804254" y="3392110"/>
                </a:lnTo>
                <a:lnTo>
                  <a:pt x="8775414" y="3425481"/>
                </a:lnTo>
                <a:lnTo>
                  <a:pt x="8744241" y="3456654"/>
                </a:lnTo>
                <a:lnTo>
                  <a:pt x="8710870" y="3485494"/>
                </a:lnTo>
                <a:lnTo>
                  <a:pt x="8675434" y="3511868"/>
                </a:lnTo>
                <a:lnTo>
                  <a:pt x="8638069" y="3535642"/>
                </a:lnTo>
                <a:lnTo>
                  <a:pt x="8598908" y="3556681"/>
                </a:lnTo>
                <a:lnTo>
                  <a:pt x="8558085" y="3574851"/>
                </a:lnTo>
                <a:lnTo>
                  <a:pt x="8515735" y="3590018"/>
                </a:lnTo>
                <a:lnTo>
                  <a:pt x="8471991" y="3602048"/>
                </a:lnTo>
                <a:lnTo>
                  <a:pt x="8426988" y="3610807"/>
                </a:lnTo>
                <a:lnTo>
                  <a:pt x="8380859" y="3616161"/>
                </a:lnTo>
                <a:lnTo>
                  <a:pt x="8333740" y="3617976"/>
                </a:lnTo>
                <a:lnTo>
                  <a:pt x="602996" y="3617976"/>
                </a:lnTo>
                <a:lnTo>
                  <a:pt x="555873" y="3616161"/>
                </a:lnTo>
                <a:lnTo>
                  <a:pt x="509741" y="3610807"/>
                </a:lnTo>
                <a:lnTo>
                  <a:pt x="464736" y="3602048"/>
                </a:lnTo>
                <a:lnTo>
                  <a:pt x="420991" y="3590018"/>
                </a:lnTo>
                <a:lnTo>
                  <a:pt x="378639" y="3574851"/>
                </a:lnTo>
                <a:lnTo>
                  <a:pt x="337816" y="3556681"/>
                </a:lnTo>
                <a:lnTo>
                  <a:pt x="298655" y="3535642"/>
                </a:lnTo>
                <a:lnTo>
                  <a:pt x="261290" y="3511868"/>
                </a:lnTo>
                <a:lnTo>
                  <a:pt x="225855" y="3485494"/>
                </a:lnTo>
                <a:lnTo>
                  <a:pt x="192484" y="3456654"/>
                </a:lnTo>
                <a:lnTo>
                  <a:pt x="161312" y="3425481"/>
                </a:lnTo>
                <a:lnTo>
                  <a:pt x="132473" y="3392110"/>
                </a:lnTo>
                <a:lnTo>
                  <a:pt x="106100" y="3356674"/>
                </a:lnTo>
                <a:lnTo>
                  <a:pt x="82327" y="3319309"/>
                </a:lnTo>
                <a:lnTo>
                  <a:pt x="61290" y="3280148"/>
                </a:lnTo>
                <a:lnTo>
                  <a:pt x="43121" y="3239325"/>
                </a:lnTo>
                <a:lnTo>
                  <a:pt x="27955" y="3196975"/>
                </a:lnTo>
                <a:lnTo>
                  <a:pt x="15925" y="3153231"/>
                </a:lnTo>
                <a:lnTo>
                  <a:pt x="7167" y="3108228"/>
                </a:lnTo>
                <a:lnTo>
                  <a:pt x="1814" y="3062099"/>
                </a:lnTo>
                <a:lnTo>
                  <a:pt x="0" y="3014980"/>
                </a:lnTo>
                <a:lnTo>
                  <a:pt x="0" y="602996"/>
                </a:lnTo>
                <a:close/>
              </a:path>
            </a:pathLst>
          </a:custGeom>
          <a:ln w="12192">
            <a:solidFill>
              <a:srgbClr val="2E54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6867" y="2272283"/>
            <a:ext cx="1927860" cy="393700"/>
          </a:xfrm>
          <a:custGeom>
            <a:avLst/>
            <a:gdLst/>
            <a:ahLst/>
            <a:cxnLst/>
            <a:rect l="l" t="t" r="r" b="b"/>
            <a:pathLst>
              <a:path w="1927860" h="393700">
                <a:moveTo>
                  <a:pt x="0" y="65531"/>
                </a:moveTo>
                <a:lnTo>
                  <a:pt x="5149" y="40022"/>
                </a:lnTo>
                <a:lnTo>
                  <a:pt x="19192" y="19192"/>
                </a:lnTo>
                <a:lnTo>
                  <a:pt x="40022" y="5149"/>
                </a:lnTo>
                <a:lnTo>
                  <a:pt x="65532" y="0"/>
                </a:lnTo>
                <a:lnTo>
                  <a:pt x="1862328" y="0"/>
                </a:lnTo>
                <a:lnTo>
                  <a:pt x="1887837" y="5149"/>
                </a:lnTo>
                <a:lnTo>
                  <a:pt x="1908667" y="19192"/>
                </a:lnTo>
                <a:lnTo>
                  <a:pt x="1922710" y="40022"/>
                </a:lnTo>
                <a:lnTo>
                  <a:pt x="1927860" y="65531"/>
                </a:lnTo>
                <a:lnTo>
                  <a:pt x="1927860" y="327660"/>
                </a:lnTo>
                <a:lnTo>
                  <a:pt x="1922710" y="353169"/>
                </a:lnTo>
                <a:lnTo>
                  <a:pt x="1908667" y="373999"/>
                </a:lnTo>
                <a:lnTo>
                  <a:pt x="1887837" y="388042"/>
                </a:lnTo>
                <a:lnTo>
                  <a:pt x="1862328" y="393191"/>
                </a:lnTo>
                <a:lnTo>
                  <a:pt x="65532" y="393191"/>
                </a:lnTo>
                <a:lnTo>
                  <a:pt x="40022" y="388042"/>
                </a:lnTo>
                <a:lnTo>
                  <a:pt x="19192" y="373999"/>
                </a:lnTo>
                <a:lnTo>
                  <a:pt x="5149" y="353169"/>
                </a:lnTo>
                <a:lnTo>
                  <a:pt x="0" y="327660"/>
                </a:lnTo>
                <a:lnTo>
                  <a:pt x="0" y="65531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52843" y="3130295"/>
            <a:ext cx="2336800" cy="1300480"/>
          </a:xfrm>
          <a:custGeom>
            <a:avLst/>
            <a:gdLst/>
            <a:ahLst/>
            <a:cxnLst/>
            <a:rect l="l" t="t" r="r" b="b"/>
            <a:pathLst>
              <a:path w="2336800" h="1300479">
                <a:moveTo>
                  <a:pt x="0" y="649985"/>
                </a:moveTo>
                <a:lnTo>
                  <a:pt x="6030" y="583520"/>
                </a:lnTo>
                <a:lnTo>
                  <a:pt x="23732" y="518976"/>
                </a:lnTo>
                <a:lnTo>
                  <a:pt x="52516" y="456680"/>
                </a:lnTo>
                <a:lnTo>
                  <a:pt x="91797" y="396960"/>
                </a:lnTo>
                <a:lnTo>
                  <a:pt x="140986" y="340141"/>
                </a:lnTo>
                <a:lnTo>
                  <a:pt x="169113" y="312921"/>
                </a:lnTo>
                <a:lnTo>
                  <a:pt x="199498" y="286549"/>
                </a:lnTo>
                <a:lnTo>
                  <a:pt x="232066" y="261066"/>
                </a:lnTo>
                <a:lnTo>
                  <a:pt x="266744" y="236513"/>
                </a:lnTo>
                <a:lnTo>
                  <a:pt x="303459" y="212929"/>
                </a:lnTo>
                <a:lnTo>
                  <a:pt x="342137" y="190357"/>
                </a:lnTo>
                <a:lnTo>
                  <a:pt x="382706" y="168836"/>
                </a:lnTo>
                <a:lnTo>
                  <a:pt x="425092" y="148408"/>
                </a:lnTo>
                <a:lnTo>
                  <a:pt x="469220" y="129114"/>
                </a:lnTo>
                <a:lnTo>
                  <a:pt x="515019" y="110993"/>
                </a:lnTo>
                <a:lnTo>
                  <a:pt x="562415" y="94088"/>
                </a:lnTo>
                <a:lnTo>
                  <a:pt x="611333" y="78439"/>
                </a:lnTo>
                <a:lnTo>
                  <a:pt x="661701" y="64086"/>
                </a:lnTo>
                <a:lnTo>
                  <a:pt x="713446" y="51071"/>
                </a:lnTo>
                <a:lnTo>
                  <a:pt x="766493" y="39435"/>
                </a:lnTo>
                <a:lnTo>
                  <a:pt x="820771" y="29217"/>
                </a:lnTo>
                <a:lnTo>
                  <a:pt x="876204" y="20460"/>
                </a:lnTo>
                <a:lnTo>
                  <a:pt x="932720" y="13203"/>
                </a:lnTo>
                <a:lnTo>
                  <a:pt x="990246" y="7488"/>
                </a:lnTo>
                <a:lnTo>
                  <a:pt x="1048708" y="3355"/>
                </a:lnTo>
                <a:lnTo>
                  <a:pt x="1108032" y="845"/>
                </a:lnTo>
                <a:lnTo>
                  <a:pt x="1168146" y="0"/>
                </a:lnTo>
                <a:lnTo>
                  <a:pt x="1228259" y="845"/>
                </a:lnTo>
                <a:lnTo>
                  <a:pt x="1287583" y="3355"/>
                </a:lnTo>
                <a:lnTo>
                  <a:pt x="1346045" y="7488"/>
                </a:lnTo>
                <a:lnTo>
                  <a:pt x="1403571" y="13203"/>
                </a:lnTo>
                <a:lnTo>
                  <a:pt x="1460087" y="20460"/>
                </a:lnTo>
                <a:lnTo>
                  <a:pt x="1515520" y="29217"/>
                </a:lnTo>
                <a:lnTo>
                  <a:pt x="1569798" y="39435"/>
                </a:lnTo>
                <a:lnTo>
                  <a:pt x="1622845" y="51071"/>
                </a:lnTo>
                <a:lnTo>
                  <a:pt x="1674590" y="64086"/>
                </a:lnTo>
                <a:lnTo>
                  <a:pt x="1724958" y="78439"/>
                </a:lnTo>
                <a:lnTo>
                  <a:pt x="1773876" y="94088"/>
                </a:lnTo>
                <a:lnTo>
                  <a:pt x="1821272" y="110993"/>
                </a:lnTo>
                <a:lnTo>
                  <a:pt x="1867071" y="129114"/>
                </a:lnTo>
                <a:lnTo>
                  <a:pt x="1911199" y="148408"/>
                </a:lnTo>
                <a:lnTo>
                  <a:pt x="1953585" y="168836"/>
                </a:lnTo>
                <a:lnTo>
                  <a:pt x="1994153" y="190357"/>
                </a:lnTo>
                <a:lnTo>
                  <a:pt x="2032832" y="212929"/>
                </a:lnTo>
                <a:lnTo>
                  <a:pt x="2069547" y="236513"/>
                </a:lnTo>
                <a:lnTo>
                  <a:pt x="2104225" y="261066"/>
                </a:lnTo>
                <a:lnTo>
                  <a:pt x="2136793" y="286549"/>
                </a:lnTo>
                <a:lnTo>
                  <a:pt x="2167178" y="312921"/>
                </a:lnTo>
                <a:lnTo>
                  <a:pt x="2195305" y="340141"/>
                </a:lnTo>
                <a:lnTo>
                  <a:pt x="2244494" y="396960"/>
                </a:lnTo>
                <a:lnTo>
                  <a:pt x="2283775" y="456680"/>
                </a:lnTo>
                <a:lnTo>
                  <a:pt x="2312559" y="518976"/>
                </a:lnTo>
                <a:lnTo>
                  <a:pt x="2330261" y="583520"/>
                </a:lnTo>
                <a:lnTo>
                  <a:pt x="2336291" y="649985"/>
                </a:lnTo>
                <a:lnTo>
                  <a:pt x="2334772" y="683438"/>
                </a:lnTo>
                <a:lnTo>
                  <a:pt x="2322832" y="748984"/>
                </a:lnTo>
                <a:lnTo>
                  <a:pt x="2299516" y="812444"/>
                </a:lnTo>
                <a:lnTo>
                  <a:pt x="2265410" y="873493"/>
                </a:lnTo>
                <a:lnTo>
                  <a:pt x="2221101" y="931804"/>
                </a:lnTo>
                <a:lnTo>
                  <a:pt x="2167178" y="987050"/>
                </a:lnTo>
                <a:lnTo>
                  <a:pt x="2136793" y="1013422"/>
                </a:lnTo>
                <a:lnTo>
                  <a:pt x="2104225" y="1038905"/>
                </a:lnTo>
                <a:lnTo>
                  <a:pt x="2069547" y="1063458"/>
                </a:lnTo>
                <a:lnTo>
                  <a:pt x="2032832" y="1087042"/>
                </a:lnTo>
                <a:lnTo>
                  <a:pt x="1994154" y="1109614"/>
                </a:lnTo>
                <a:lnTo>
                  <a:pt x="1953585" y="1131135"/>
                </a:lnTo>
                <a:lnTo>
                  <a:pt x="1911199" y="1151563"/>
                </a:lnTo>
                <a:lnTo>
                  <a:pt x="1867071" y="1170857"/>
                </a:lnTo>
                <a:lnTo>
                  <a:pt x="1821272" y="1188978"/>
                </a:lnTo>
                <a:lnTo>
                  <a:pt x="1773876" y="1205883"/>
                </a:lnTo>
                <a:lnTo>
                  <a:pt x="1724958" y="1221532"/>
                </a:lnTo>
                <a:lnTo>
                  <a:pt x="1674590" y="1235885"/>
                </a:lnTo>
                <a:lnTo>
                  <a:pt x="1622845" y="1248900"/>
                </a:lnTo>
                <a:lnTo>
                  <a:pt x="1569798" y="1260536"/>
                </a:lnTo>
                <a:lnTo>
                  <a:pt x="1515520" y="1270754"/>
                </a:lnTo>
                <a:lnTo>
                  <a:pt x="1460087" y="1279511"/>
                </a:lnTo>
                <a:lnTo>
                  <a:pt x="1403571" y="1286768"/>
                </a:lnTo>
                <a:lnTo>
                  <a:pt x="1346045" y="1292483"/>
                </a:lnTo>
                <a:lnTo>
                  <a:pt x="1287583" y="1296616"/>
                </a:lnTo>
                <a:lnTo>
                  <a:pt x="1228259" y="1299126"/>
                </a:lnTo>
                <a:lnTo>
                  <a:pt x="1168146" y="1299971"/>
                </a:lnTo>
                <a:lnTo>
                  <a:pt x="1108032" y="1299126"/>
                </a:lnTo>
                <a:lnTo>
                  <a:pt x="1048708" y="1296616"/>
                </a:lnTo>
                <a:lnTo>
                  <a:pt x="990246" y="1292483"/>
                </a:lnTo>
                <a:lnTo>
                  <a:pt x="932720" y="1286768"/>
                </a:lnTo>
                <a:lnTo>
                  <a:pt x="876204" y="1279511"/>
                </a:lnTo>
                <a:lnTo>
                  <a:pt x="820771" y="1270754"/>
                </a:lnTo>
                <a:lnTo>
                  <a:pt x="766493" y="1260536"/>
                </a:lnTo>
                <a:lnTo>
                  <a:pt x="713446" y="1248900"/>
                </a:lnTo>
                <a:lnTo>
                  <a:pt x="661701" y="1235885"/>
                </a:lnTo>
                <a:lnTo>
                  <a:pt x="611333" y="1221532"/>
                </a:lnTo>
                <a:lnTo>
                  <a:pt x="562415" y="1205883"/>
                </a:lnTo>
                <a:lnTo>
                  <a:pt x="515019" y="1188978"/>
                </a:lnTo>
                <a:lnTo>
                  <a:pt x="469220" y="1170857"/>
                </a:lnTo>
                <a:lnTo>
                  <a:pt x="425092" y="1151563"/>
                </a:lnTo>
                <a:lnTo>
                  <a:pt x="382706" y="1131135"/>
                </a:lnTo>
                <a:lnTo>
                  <a:pt x="342138" y="1109614"/>
                </a:lnTo>
                <a:lnTo>
                  <a:pt x="303459" y="1087042"/>
                </a:lnTo>
                <a:lnTo>
                  <a:pt x="266744" y="1063458"/>
                </a:lnTo>
                <a:lnTo>
                  <a:pt x="232066" y="1038905"/>
                </a:lnTo>
                <a:lnTo>
                  <a:pt x="199498" y="1013422"/>
                </a:lnTo>
                <a:lnTo>
                  <a:pt x="169113" y="987050"/>
                </a:lnTo>
                <a:lnTo>
                  <a:pt x="140986" y="959830"/>
                </a:lnTo>
                <a:lnTo>
                  <a:pt x="91797" y="903011"/>
                </a:lnTo>
                <a:lnTo>
                  <a:pt x="52516" y="843291"/>
                </a:lnTo>
                <a:lnTo>
                  <a:pt x="23732" y="780995"/>
                </a:lnTo>
                <a:lnTo>
                  <a:pt x="6030" y="716451"/>
                </a:lnTo>
                <a:lnTo>
                  <a:pt x="0" y="649985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1936" y="3119627"/>
            <a:ext cx="2268220" cy="1277620"/>
          </a:xfrm>
          <a:custGeom>
            <a:avLst/>
            <a:gdLst/>
            <a:ahLst/>
            <a:cxnLst/>
            <a:rect l="l" t="t" r="r" b="b"/>
            <a:pathLst>
              <a:path w="2268220" h="1277620">
                <a:moveTo>
                  <a:pt x="0" y="638556"/>
                </a:moveTo>
                <a:lnTo>
                  <a:pt x="6234" y="571188"/>
                </a:lnTo>
                <a:lnTo>
                  <a:pt x="24518" y="505842"/>
                </a:lnTo>
                <a:lnTo>
                  <a:pt x="54227" y="442870"/>
                </a:lnTo>
                <a:lnTo>
                  <a:pt x="94732" y="382625"/>
                </a:lnTo>
                <a:lnTo>
                  <a:pt x="145408" y="325461"/>
                </a:lnTo>
                <a:lnTo>
                  <a:pt x="174363" y="298144"/>
                </a:lnTo>
                <a:lnTo>
                  <a:pt x="205627" y="271730"/>
                </a:lnTo>
                <a:lnTo>
                  <a:pt x="239119" y="246262"/>
                </a:lnTo>
                <a:lnTo>
                  <a:pt x="274762" y="221785"/>
                </a:lnTo>
                <a:lnTo>
                  <a:pt x="312478" y="198342"/>
                </a:lnTo>
                <a:lnTo>
                  <a:pt x="352188" y="175979"/>
                </a:lnTo>
                <a:lnTo>
                  <a:pt x="393814" y="154738"/>
                </a:lnTo>
                <a:lnTo>
                  <a:pt x="437277" y="134665"/>
                </a:lnTo>
                <a:lnTo>
                  <a:pt x="482499" y="115803"/>
                </a:lnTo>
                <a:lnTo>
                  <a:pt x="529402" y="98196"/>
                </a:lnTo>
                <a:lnTo>
                  <a:pt x="577907" y="81889"/>
                </a:lnTo>
                <a:lnTo>
                  <a:pt x="627936" y="66926"/>
                </a:lnTo>
                <a:lnTo>
                  <a:pt x="679411" y="53350"/>
                </a:lnTo>
                <a:lnTo>
                  <a:pt x="732254" y="41207"/>
                </a:lnTo>
                <a:lnTo>
                  <a:pt x="786385" y="30539"/>
                </a:lnTo>
                <a:lnTo>
                  <a:pt x="841727" y="21391"/>
                </a:lnTo>
                <a:lnTo>
                  <a:pt x="898202" y="13808"/>
                </a:lnTo>
                <a:lnTo>
                  <a:pt x="955730" y="7833"/>
                </a:lnTo>
                <a:lnTo>
                  <a:pt x="1014234" y="3510"/>
                </a:lnTo>
                <a:lnTo>
                  <a:pt x="1073635" y="885"/>
                </a:lnTo>
                <a:lnTo>
                  <a:pt x="1133856" y="0"/>
                </a:lnTo>
                <a:lnTo>
                  <a:pt x="1194076" y="885"/>
                </a:lnTo>
                <a:lnTo>
                  <a:pt x="1253477" y="3510"/>
                </a:lnTo>
                <a:lnTo>
                  <a:pt x="1311981" y="7833"/>
                </a:lnTo>
                <a:lnTo>
                  <a:pt x="1369509" y="13808"/>
                </a:lnTo>
                <a:lnTo>
                  <a:pt x="1425984" y="21391"/>
                </a:lnTo>
                <a:lnTo>
                  <a:pt x="1481326" y="30539"/>
                </a:lnTo>
                <a:lnTo>
                  <a:pt x="1535457" y="41207"/>
                </a:lnTo>
                <a:lnTo>
                  <a:pt x="1588300" y="53350"/>
                </a:lnTo>
                <a:lnTo>
                  <a:pt x="1639775" y="66926"/>
                </a:lnTo>
                <a:lnTo>
                  <a:pt x="1689804" y="81889"/>
                </a:lnTo>
                <a:lnTo>
                  <a:pt x="1738309" y="98196"/>
                </a:lnTo>
                <a:lnTo>
                  <a:pt x="1785212" y="115803"/>
                </a:lnTo>
                <a:lnTo>
                  <a:pt x="1830434" y="134665"/>
                </a:lnTo>
                <a:lnTo>
                  <a:pt x="1873897" y="154738"/>
                </a:lnTo>
                <a:lnTo>
                  <a:pt x="1915523" y="175979"/>
                </a:lnTo>
                <a:lnTo>
                  <a:pt x="1955233" y="198342"/>
                </a:lnTo>
                <a:lnTo>
                  <a:pt x="1992949" y="221785"/>
                </a:lnTo>
                <a:lnTo>
                  <a:pt x="2028592" y="246262"/>
                </a:lnTo>
                <a:lnTo>
                  <a:pt x="2062084" y="271730"/>
                </a:lnTo>
                <a:lnTo>
                  <a:pt x="2093348" y="298144"/>
                </a:lnTo>
                <a:lnTo>
                  <a:pt x="2122303" y="325461"/>
                </a:lnTo>
                <a:lnTo>
                  <a:pt x="2148873" y="353636"/>
                </a:lnTo>
                <a:lnTo>
                  <a:pt x="2194542" y="412385"/>
                </a:lnTo>
                <a:lnTo>
                  <a:pt x="2229727" y="474037"/>
                </a:lnTo>
                <a:lnTo>
                  <a:pt x="2253802" y="538240"/>
                </a:lnTo>
                <a:lnTo>
                  <a:pt x="2266140" y="604641"/>
                </a:lnTo>
                <a:lnTo>
                  <a:pt x="2267712" y="638556"/>
                </a:lnTo>
                <a:lnTo>
                  <a:pt x="2266140" y="672470"/>
                </a:lnTo>
                <a:lnTo>
                  <a:pt x="2253802" y="738871"/>
                </a:lnTo>
                <a:lnTo>
                  <a:pt x="2229727" y="803074"/>
                </a:lnTo>
                <a:lnTo>
                  <a:pt x="2194542" y="864726"/>
                </a:lnTo>
                <a:lnTo>
                  <a:pt x="2148873" y="923475"/>
                </a:lnTo>
                <a:lnTo>
                  <a:pt x="2122303" y="951650"/>
                </a:lnTo>
                <a:lnTo>
                  <a:pt x="2093348" y="978967"/>
                </a:lnTo>
                <a:lnTo>
                  <a:pt x="2062084" y="1005381"/>
                </a:lnTo>
                <a:lnTo>
                  <a:pt x="2028592" y="1030849"/>
                </a:lnTo>
                <a:lnTo>
                  <a:pt x="1992949" y="1055326"/>
                </a:lnTo>
                <a:lnTo>
                  <a:pt x="1955233" y="1078769"/>
                </a:lnTo>
                <a:lnTo>
                  <a:pt x="1915523" y="1101132"/>
                </a:lnTo>
                <a:lnTo>
                  <a:pt x="1873897" y="1122373"/>
                </a:lnTo>
                <a:lnTo>
                  <a:pt x="1830434" y="1142446"/>
                </a:lnTo>
                <a:lnTo>
                  <a:pt x="1785212" y="1161308"/>
                </a:lnTo>
                <a:lnTo>
                  <a:pt x="1738309" y="1178915"/>
                </a:lnTo>
                <a:lnTo>
                  <a:pt x="1689804" y="1195222"/>
                </a:lnTo>
                <a:lnTo>
                  <a:pt x="1639775" y="1210185"/>
                </a:lnTo>
                <a:lnTo>
                  <a:pt x="1588300" y="1223761"/>
                </a:lnTo>
                <a:lnTo>
                  <a:pt x="1535457" y="1235904"/>
                </a:lnTo>
                <a:lnTo>
                  <a:pt x="1481326" y="1246572"/>
                </a:lnTo>
                <a:lnTo>
                  <a:pt x="1425984" y="1255720"/>
                </a:lnTo>
                <a:lnTo>
                  <a:pt x="1369509" y="1263303"/>
                </a:lnTo>
                <a:lnTo>
                  <a:pt x="1311981" y="1269278"/>
                </a:lnTo>
                <a:lnTo>
                  <a:pt x="1253477" y="1273601"/>
                </a:lnTo>
                <a:lnTo>
                  <a:pt x="1194076" y="1276226"/>
                </a:lnTo>
                <a:lnTo>
                  <a:pt x="1133856" y="1277112"/>
                </a:lnTo>
                <a:lnTo>
                  <a:pt x="1073635" y="1276226"/>
                </a:lnTo>
                <a:lnTo>
                  <a:pt x="1014234" y="1273601"/>
                </a:lnTo>
                <a:lnTo>
                  <a:pt x="955730" y="1269278"/>
                </a:lnTo>
                <a:lnTo>
                  <a:pt x="898202" y="1263303"/>
                </a:lnTo>
                <a:lnTo>
                  <a:pt x="841727" y="1255720"/>
                </a:lnTo>
                <a:lnTo>
                  <a:pt x="786385" y="1246572"/>
                </a:lnTo>
                <a:lnTo>
                  <a:pt x="732254" y="1235904"/>
                </a:lnTo>
                <a:lnTo>
                  <a:pt x="679411" y="1223761"/>
                </a:lnTo>
                <a:lnTo>
                  <a:pt x="627936" y="1210185"/>
                </a:lnTo>
                <a:lnTo>
                  <a:pt x="577907" y="1195222"/>
                </a:lnTo>
                <a:lnTo>
                  <a:pt x="529402" y="1178915"/>
                </a:lnTo>
                <a:lnTo>
                  <a:pt x="482499" y="1161308"/>
                </a:lnTo>
                <a:lnTo>
                  <a:pt x="437277" y="1142446"/>
                </a:lnTo>
                <a:lnTo>
                  <a:pt x="393814" y="1122373"/>
                </a:lnTo>
                <a:lnTo>
                  <a:pt x="352188" y="1101132"/>
                </a:lnTo>
                <a:lnTo>
                  <a:pt x="312478" y="1078769"/>
                </a:lnTo>
                <a:lnTo>
                  <a:pt x="274762" y="1055326"/>
                </a:lnTo>
                <a:lnTo>
                  <a:pt x="239119" y="1030849"/>
                </a:lnTo>
                <a:lnTo>
                  <a:pt x="205627" y="1005381"/>
                </a:lnTo>
                <a:lnTo>
                  <a:pt x="174363" y="978967"/>
                </a:lnTo>
                <a:lnTo>
                  <a:pt x="145408" y="951650"/>
                </a:lnTo>
                <a:lnTo>
                  <a:pt x="118838" y="923475"/>
                </a:lnTo>
                <a:lnTo>
                  <a:pt x="73169" y="864726"/>
                </a:lnTo>
                <a:lnTo>
                  <a:pt x="37984" y="803074"/>
                </a:lnTo>
                <a:lnTo>
                  <a:pt x="13909" y="738871"/>
                </a:lnTo>
                <a:lnTo>
                  <a:pt x="1571" y="672470"/>
                </a:lnTo>
                <a:lnTo>
                  <a:pt x="0" y="63855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7916" y="110109"/>
            <a:ext cx="16383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V</a:t>
            </a:r>
            <a:r>
              <a:rPr spc="-160" dirty="0"/>
              <a:t>ecindario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6345935"/>
            <a:ext cx="12192000" cy="512445"/>
          </a:xfrm>
          <a:custGeom>
            <a:avLst/>
            <a:gdLst/>
            <a:ahLst/>
            <a:cxnLst/>
            <a:rect l="l" t="t" r="r" b="b"/>
            <a:pathLst>
              <a:path w="12192000" h="512445">
                <a:moveTo>
                  <a:pt x="12192000" y="512062"/>
                </a:moveTo>
                <a:lnTo>
                  <a:pt x="12192000" y="0"/>
                </a:lnTo>
                <a:lnTo>
                  <a:pt x="0" y="0"/>
                </a:lnTo>
                <a:lnTo>
                  <a:pt x="0" y="512062"/>
                </a:lnTo>
                <a:lnTo>
                  <a:pt x="12192000" y="51206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72651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9703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30179" y="6400800"/>
            <a:ext cx="657860" cy="457200"/>
          </a:xfrm>
          <a:custGeom>
            <a:avLst/>
            <a:gdLst/>
            <a:ahLst/>
            <a:cxnLst/>
            <a:rect l="l" t="t" r="r" b="b"/>
            <a:pathLst>
              <a:path w="657859" h="457200">
                <a:moveTo>
                  <a:pt x="328825" y="0"/>
                </a:moveTo>
                <a:lnTo>
                  <a:pt x="0" y="457198"/>
                </a:lnTo>
                <a:lnTo>
                  <a:pt x="657651" y="457198"/>
                </a:lnTo>
                <a:lnTo>
                  <a:pt x="328825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9936" y="6487667"/>
            <a:ext cx="1197864" cy="256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96828" y="65531"/>
            <a:ext cx="876300" cy="6294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81271" y="2272283"/>
            <a:ext cx="393191" cy="393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553839" y="2354656"/>
            <a:ext cx="9639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Arial"/>
                <a:cs typeface="Arial"/>
              </a:rPr>
              <a:t>Product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Owner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19200" y="3304032"/>
            <a:ext cx="443484" cy="438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34783" y="3398520"/>
            <a:ext cx="441959" cy="438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62900" y="3342132"/>
            <a:ext cx="443483" cy="4419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183880" y="3553967"/>
            <a:ext cx="443483" cy="441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72689" y="3804615"/>
            <a:ext cx="46735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"/>
                <a:cs typeface="Arial"/>
              </a:rPr>
              <a:t>Scrum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25" dirty="0">
                <a:latin typeface="Arial"/>
                <a:cs typeface="Arial"/>
              </a:rPr>
              <a:t>M</a:t>
            </a:r>
            <a:r>
              <a:rPr sz="1200" spc="-120" dirty="0">
                <a:latin typeface="Arial"/>
                <a:cs typeface="Arial"/>
              </a:rPr>
              <a:t>a</a:t>
            </a:r>
            <a:r>
              <a:rPr sz="1200" spc="-125" dirty="0">
                <a:latin typeface="Arial"/>
                <a:cs typeface="Arial"/>
              </a:rPr>
              <a:t>s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30" dirty="0"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49908" y="2906267"/>
            <a:ext cx="1242060" cy="307975"/>
          </a:xfrm>
          <a:custGeom>
            <a:avLst/>
            <a:gdLst/>
            <a:ahLst/>
            <a:cxnLst/>
            <a:rect l="l" t="t" r="r" b="b"/>
            <a:pathLst>
              <a:path w="1242060" h="307975">
                <a:moveTo>
                  <a:pt x="0" y="307848"/>
                </a:moveTo>
                <a:lnTo>
                  <a:pt x="1242060" y="307848"/>
                </a:lnTo>
                <a:lnTo>
                  <a:pt x="1242060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29282" y="2927095"/>
            <a:ext cx="1019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0" dirty="0">
                <a:latin typeface="Trebuchet MS"/>
                <a:cs typeface="Trebuchet MS"/>
              </a:rPr>
              <a:t>TEAM</a:t>
            </a:r>
            <a:r>
              <a:rPr sz="1400" b="1" spc="-180" dirty="0">
                <a:latin typeface="Trebuchet MS"/>
                <a:cs typeface="Trebuchet MS"/>
              </a:rPr>
              <a:t> </a:t>
            </a:r>
            <a:r>
              <a:rPr sz="1400" b="1" spc="-30" dirty="0">
                <a:latin typeface="Trebuchet MS"/>
                <a:cs typeface="Trebuchet MS"/>
              </a:rPr>
              <a:t>AMSYS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077456" y="2983992"/>
            <a:ext cx="1853564" cy="307975"/>
          </a:xfrm>
          <a:custGeom>
            <a:avLst/>
            <a:gdLst/>
            <a:ahLst/>
            <a:cxnLst/>
            <a:rect l="l" t="t" r="r" b="b"/>
            <a:pathLst>
              <a:path w="1853565" h="307975">
                <a:moveTo>
                  <a:pt x="0" y="307848"/>
                </a:moveTo>
                <a:lnTo>
                  <a:pt x="1853183" y="307848"/>
                </a:lnTo>
                <a:lnTo>
                  <a:pt x="1853183" y="0"/>
                </a:lnTo>
                <a:lnTo>
                  <a:pt x="0" y="0"/>
                </a:lnTo>
                <a:lnTo>
                  <a:pt x="0" y="3078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156831" y="3005074"/>
            <a:ext cx="16681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0" dirty="0">
                <a:latin typeface="Trebuchet MS"/>
                <a:cs typeface="Trebuchet MS"/>
              </a:rPr>
              <a:t>TEAM </a:t>
            </a:r>
            <a:r>
              <a:rPr sz="1400" b="1" spc="-75" dirty="0">
                <a:latin typeface="Trebuchet MS"/>
                <a:cs typeface="Trebuchet MS"/>
              </a:rPr>
              <a:t>CBS </a:t>
            </a:r>
            <a:r>
              <a:rPr sz="1400" b="1" spc="-90" dirty="0">
                <a:latin typeface="Trebuchet MS"/>
                <a:cs typeface="Trebuchet MS"/>
              </a:rPr>
              <a:t>POST</a:t>
            </a:r>
            <a:r>
              <a:rPr sz="1400" b="1" spc="-285" dirty="0">
                <a:latin typeface="Trebuchet MS"/>
                <a:cs typeface="Trebuchet MS"/>
              </a:rPr>
              <a:t> </a:t>
            </a:r>
            <a:r>
              <a:rPr sz="1400" b="1" spc="-80" dirty="0">
                <a:latin typeface="Trebuchet MS"/>
                <a:cs typeface="Trebuchet MS"/>
              </a:rPr>
              <a:t>PAGO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17892" y="3332988"/>
            <a:ext cx="434340" cy="4343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03819" y="3552444"/>
            <a:ext cx="443483" cy="4389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2976" y="3311652"/>
            <a:ext cx="434339" cy="4343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78280" y="3509771"/>
            <a:ext cx="441959" cy="43891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286636" y="3925570"/>
            <a:ext cx="9886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latin typeface="Arial"/>
                <a:cs typeface="Arial"/>
              </a:rPr>
              <a:t>Team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Members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89595" y="3968318"/>
            <a:ext cx="9893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4" dirty="0">
                <a:latin typeface="Arial"/>
                <a:cs typeface="Arial"/>
              </a:rPr>
              <a:t>Team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Members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47416" y="2659507"/>
            <a:ext cx="1915795" cy="658495"/>
          </a:xfrm>
          <a:custGeom>
            <a:avLst/>
            <a:gdLst/>
            <a:ahLst/>
            <a:cxnLst/>
            <a:rect l="l" t="t" r="r" b="b"/>
            <a:pathLst>
              <a:path w="1915795" h="658495">
                <a:moveTo>
                  <a:pt x="60197" y="585723"/>
                </a:moveTo>
                <a:lnTo>
                  <a:pt x="0" y="646048"/>
                </a:lnTo>
                <a:lnTo>
                  <a:pt x="84327" y="657987"/>
                </a:lnTo>
                <a:lnTo>
                  <a:pt x="75634" y="631951"/>
                </a:lnTo>
                <a:lnTo>
                  <a:pt x="62229" y="631951"/>
                </a:lnTo>
                <a:lnTo>
                  <a:pt x="58165" y="619887"/>
                </a:lnTo>
                <a:lnTo>
                  <a:pt x="70255" y="615843"/>
                </a:lnTo>
                <a:lnTo>
                  <a:pt x="60197" y="585723"/>
                </a:lnTo>
                <a:close/>
              </a:path>
              <a:path w="1915795" h="658495">
                <a:moveTo>
                  <a:pt x="70255" y="615843"/>
                </a:moveTo>
                <a:lnTo>
                  <a:pt x="58165" y="619887"/>
                </a:lnTo>
                <a:lnTo>
                  <a:pt x="62229" y="631951"/>
                </a:lnTo>
                <a:lnTo>
                  <a:pt x="74287" y="627917"/>
                </a:lnTo>
                <a:lnTo>
                  <a:pt x="70255" y="615843"/>
                </a:lnTo>
                <a:close/>
              </a:path>
              <a:path w="1915795" h="658495">
                <a:moveTo>
                  <a:pt x="74287" y="627917"/>
                </a:moveTo>
                <a:lnTo>
                  <a:pt x="62229" y="631951"/>
                </a:lnTo>
                <a:lnTo>
                  <a:pt x="75634" y="631951"/>
                </a:lnTo>
                <a:lnTo>
                  <a:pt x="74287" y="627917"/>
                </a:lnTo>
                <a:close/>
              </a:path>
              <a:path w="1915795" h="658495">
                <a:moveTo>
                  <a:pt x="1911349" y="0"/>
                </a:moveTo>
                <a:lnTo>
                  <a:pt x="70255" y="615843"/>
                </a:lnTo>
                <a:lnTo>
                  <a:pt x="74287" y="627917"/>
                </a:lnTo>
                <a:lnTo>
                  <a:pt x="1915413" y="11937"/>
                </a:lnTo>
                <a:lnTo>
                  <a:pt x="1911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58258" y="2659379"/>
            <a:ext cx="2236470" cy="676275"/>
          </a:xfrm>
          <a:custGeom>
            <a:avLst/>
            <a:gdLst/>
            <a:ahLst/>
            <a:cxnLst/>
            <a:rect l="l" t="t" r="r" b="b"/>
            <a:pathLst>
              <a:path w="2236470" h="676275">
                <a:moveTo>
                  <a:pt x="2161593" y="645666"/>
                </a:moveTo>
                <a:lnTo>
                  <a:pt x="2152649" y="676148"/>
                </a:lnTo>
                <a:lnTo>
                  <a:pt x="2236469" y="661035"/>
                </a:lnTo>
                <a:lnTo>
                  <a:pt x="2223780" y="649224"/>
                </a:lnTo>
                <a:lnTo>
                  <a:pt x="2173732" y="649224"/>
                </a:lnTo>
                <a:lnTo>
                  <a:pt x="2161593" y="645666"/>
                </a:lnTo>
                <a:close/>
              </a:path>
              <a:path w="2236470" h="676275">
                <a:moveTo>
                  <a:pt x="2165168" y="633480"/>
                </a:moveTo>
                <a:lnTo>
                  <a:pt x="2161593" y="645666"/>
                </a:lnTo>
                <a:lnTo>
                  <a:pt x="2173732" y="649224"/>
                </a:lnTo>
                <a:lnTo>
                  <a:pt x="2177288" y="637032"/>
                </a:lnTo>
                <a:lnTo>
                  <a:pt x="2165168" y="633480"/>
                </a:lnTo>
                <a:close/>
              </a:path>
              <a:path w="2236470" h="676275">
                <a:moveTo>
                  <a:pt x="2174113" y="602996"/>
                </a:moveTo>
                <a:lnTo>
                  <a:pt x="2165168" y="633480"/>
                </a:lnTo>
                <a:lnTo>
                  <a:pt x="2177288" y="637032"/>
                </a:lnTo>
                <a:lnTo>
                  <a:pt x="2173732" y="649224"/>
                </a:lnTo>
                <a:lnTo>
                  <a:pt x="2223780" y="649224"/>
                </a:lnTo>
                <a:lnTo>
                  <a:pt x="2174113" y="602996"/>
                </a:lnTo>
                <a:close/>
              </a:path>
              <a:path w="2236470" h="676275">
                <a:moveTo>
                  <a:pt x="3555" y="0"/>
                </a:moveTo>
                <a:lnTo>
                  <a:pt x="0" y="12192"/>
                </a:lnTo>
                <a:lnTo>
                  <a:pt x="2161593" y="645666"/>
                </a:lnTo>
                <a:lnTo>
                  <a:pt x="2165168" y="633480"/>
                </a:lnTo>
                <a:lnTo>
                  <a:pt x="3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81984" y="3555491"/>
            <a:ext cx="2752725" cy="521334"/>
          </a:xfrm>
          <a:custGeom>
            <a:avLst/>
            <a:gdLst/>
            <a:ahLst/>
            <a:cxnLst/>
            <a:rect l="l" t="t" r="r" b="b"/>
            <a:pathLst>
              <a:path w="2752725" h="521335">
                <a:moveTo>
                  <a:pt x="0" y="86868"/>
                </a:moveTo>
                <a:lnTo>
                  <a:pt x="6822" y="53042"/>
                </a:lnTo>
                <a:lnTo>
                  <a:pt x="25431" y="25431"/>
                </a:lnTo>
                <a:lnTo>
                  <a:pt x="53042" y="6822"/>
                </a:lnTo>
                <a:lnTo>
                  <a:pt x="86867" y="0"/>
                </a:lnTo>
                <a:lnTo>
                  <a:pt x="2665476" y="0"/>
                </a:lnTo>
                <a:lnTo>
                  <a:pt x="2699301" y="6822"/>
                </a:lnTo>
                <a:lnTo>
                  <a:pt x="2726912" y="25431"/>
                </a:lnTo>
                <a:lnTo>
                  <a:pt x="2745521" y="53042"/>
                </a:lnTo>
                <a:lnTo>
                  <a:pt x="2752343" y="86868"/>
                </a:lnTo>
                <a:lnTo>
                  <a:pt x="2752343" y="434340"/>
                </a:lnTo>
                <a:lnTo>
                  <a:pt x="2745521" y="468165"/>
                </a:lnTo>
                <a:lnTo>
                  <a:pt x="2726912" y="495776"/>
                </a:lnTo>
                <a:lnTo>
                  <a:pt x="2699301" y="514385"/>
                </a:lnTo>
                <a:lnTo>
                  <a:pt x="2665476" y="521208"/>
                </a:lnTo>
                <a:lnTo>
                  <a:pt x="86867" y="521208"/>
                </a:lnTo>
                <a:lnTo>
                  <a:pt x="53042" y="514385"/>
                </a:lnTo>
                <a:lnTo>
                  <a:pt x="25431" y="495776"/>
                </a:lnTo>
                <a:lnTo>
                  <a:pt x="6822" y="468165"/>
                </a:lnTo>
                <a:lnTo>
                  <a:pt x="0" y="434340"/>
                </a:lnTo>
                <a:lnTo>
                  <a:pt x="0" y="86868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585842" y="3652520"/>
            <a:ext cx="1492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2920" marR="5080" indent="-490855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latin typeface="Arial"/>
                <a:cs typeface="Arial"/>
              </a:rPr>
              <a:t>SoSM </a:t>
            </a:r>
            <a:r>
              <a:rPr sz="1200" spc="-80" dirty="0">
                <a:latin typeface="Arial"/>
                <a:cs typeface="Arial"/>
              </a:rPr>
              <a:t>(Scrum </a:t>
            </a:r>
            <a:r>
              <a:rPr sz="1200" spc="-5" dirty="0">
                <a:latin typeface="Arial"/>
                <a:cs typeface="Arial"/>
              </a:rPr>
              <a:t>of </a:t>
            </a:r>
            <a:r>
              <a:rPr sz="1200" spc="-95" dirty="0">
                <a:latin typeface="Arial"/>
                <a:cs typeface="Arial"/>
              </a:rPr>
              <a:t>Scrums  </a:t>
            </a:r>
            <a:r>
              <a:rPr sz="1200" spc="-35" dirty="0">
                <a:latin typeface="Arial"/>
                <a:cs typeface="Arial"/>
              </a:rPr>
              <a:t>Master)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00855" y="3528059"/>
            <a:ext cx="423672" cy="5486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15667" y="3503676"/>
            <a:ext cx="446531" cy="4450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32296" y="3605784"/>
            <a:ext cx="601980" cy="217804"/>
          </a:xfrm>
          <a:custGeom>
            <a:avLst/>
            <a:gdLst/>
            <a:ahLst/>
            <a:cxnLst/>
            <a:rect l="l" t="t" r="r" b="b"/>
            <a:pathLst>
              <a:path w="601979" h="217804">
                <a:moveTo>
                  <a:pt x="527530" y="30174"/>
                </a:moveTo>
                <a:lnTo>
                  <a:pt x="0" y="205231"/>
                </a:lnTo>
                <a:lnTo>
                  <a:pt x="4063" y="217296"/>
                </a:lnTo>
                <a:lnTo>
                  <a:pt x="531524" y="42221"/>
                </a:lnTo>
                <a:lnTo>
                  <a:pt x="527530" y="30174"/>
                </a:lnTo>
                <a:close/>
              </a:path>
              <a:path w="601979" h="217804">
                <a:moveTo>
                  <a:pt x="587853" y="26161"/>
                </a:moveTo>
                <a:lnTo>
                  <a:pt x="539623" y="26161"/>
                </a:lnTo>
                <a:lnTo>
                  <a:pt x="543559" y="38226"/>
                </a:lnTo>
                <a:lnTo>
                  <a:pt x="531524" y="42221"/>
                </a:lnTo>
                <a:lnTo>
                  <a:pt x="541527" y="72389"/>
                </a:lnTo>
                <a:lnTo>
                  <a:pt x="587853" y="26161"/>
                </a:lnTo>
                <a:close/>
              </a:path>
              <a:path w="601979" h="217804">
                <a:moveTo>
                  <a:pt x="539623" y="26161"/>
                </a:moveTo>
                <a:lnTo>
                  <a:pt x="527530" y="30174"/>
                </a:lnTo>
                <a:lnTo>
                  <a:pt x="531524" y="42221"/>
                </a:lnTo>
                <a:lnTo>
                  <a:pt x="543559" y="38226"/>
                </a:lnTo>
                <a:lnTo>
                  <a:pt x="539623" y="26161"/>
                </a:lnTo>
                <a:close/>
              </a:path>
              <a:path w="601979" h="217804">
                <a:moveTo>
                  <a:pt x="517525" y="0"/>
                </a:moveTo>
                <a:lnTo>
                  <a:pt x="527530" y="30174"/>
                </a:lnTo>
                <a:lnTo>
                  <a:pt x="539623" y="26161"/>
                </a:lnTo>
                <a:lnTo>
                  <a:pt x="587853" y="26161"/>
                </a:lnTo>
                <a:lnTo>
                  <a:pt x="601852" y="12191"/>
                </a:lnTo>
                <a:lnTo>
                  <a:pt x="5175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926079" y="3538854"/>
            <a:ext cx="758190" cy="283210"/>
          </a:xfrm>
          <a:custGeom>
            <a:avLst/>
            <a:gdLst/>
            <a:ahLst/>
            <a:cxnLst/>
            <a:rect l="l" t="t" r="r" b="b"/>
            <a:pathLst>
              <a:path w="758189" h="283210">
                <a:moveTo>
                  <a:pt x="74000" y="29891"/>
                </a:moveTo>
                <a:lnTo>
                  <a:pt x="69778" y="41819"/>
                </a:lnTo>
                <a:lnTo>
                  <a:pt x="753871" y="282956"/>
                </a:lnTo>
                <a:lnTo>
                  <a:pt x="758190" y="271018"/>
                </a:lnTo>
                <a:lnTo>
                  <a:pt x="74000" y="29891"/>
                </a:lnTo>
                <a:close/>
              </a:path>
              <a:path w="758189" h="283210">
                <a:moveTo>
                  <a:pt x="84581" y="0"/>
                </a:moveTo>
                <a:lnTo>
                  <a:pt x="0" y="10541"/>
                </a:lnTo>
                <a:lnTo>
                  <a:pt x="59181" y="71755"/>
                </a:lnTo>
                <a:lnTo>
                  <a:pt x="69778" y="41819"/>
                </a:lnTo>
                <a:lnTo>
                  <a:pt x="57784" y="37592"/>
                </a:lnTo>
                <a:lnTo>
                  <a:pt x="61975" y="25654"/>
                </a:lnTo>
                <a:lnTo>
                  <a:pt x="75500" y="25654"/>
                </a:lnTo>
                <a:lnTo>
                  <a:pt x="84581" y="0"/>
                </a:lnTo>
                <a:close/>
              </a:path>
              <a:path w="758189" h="283210">
                <a:moveTo>
                  <a:pt x="61975" y="25654"/>
                </a:moveTo>
                <a:lnTo>
                  <a:pt x="57784" y="37592"/>
                </a:lnTo>
                <a:lnTo>
                  <a:pt x="69778" y="41819"/>
                </a:lnTo>
                <a:lnTo>
                  <a:pt x="74000" y="29891"/>
                </a:lnTo>
                <a:lnTo>
                  <a:pt x="61975" y="25654"/>
                </a:lnTo>
                <a:close/>
              </a:path>
              <a:path w="758189" h="283210">
                <a:moveTo>
                  <a:pt x="75500" y="25654"/>
                </a:moveTo>
                <a:lnTo>
                  <a:pt x="61975" y="25654"/>
                </a:lnTo>
                <a:lnTo>
                  <a:pt x="74000" y="29891"/>
                </a:lnTo>
                <a:lnTo>
                  <a:pt x="75500" y="256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23772" y="2058923"/>
            <a:ext cx="1506220" cy="501650"/>
          </a:xfrm>
          <a:custGeom>
            <a:avLst/>
            <a:gdLst/>
            <a:ahLst/>
            <a:cxnLst/>
            <a:rect l="l" t="t" r="r" b="b"/>
            <a:pathLst>
              <a:path w="1506220" h="501650">
                <a:moveTo>
                  <a:pt x="0" y="83565"/>
                </a:moveTo>
                <a:lnTo>
                  <a:pt x="6567" y="51059"/>
                </a:lnTo>
                <a:lnTo>
                  <a:pt x="24476" y="24495"/>
                </a:lnTo>
                <a:lnTo>
                  <a:pt x="51038" y="6574"/>
                </a:lnTo>
                <a:lnTo>
                  <a:pt x="83565" y="0"/>
                </a:lnTo>
                <a:lnTo>
                  <a:pt x="1422146" y="0"/>
                </a:lnTo>
                <a:lnTo>
                  <a:pt x="1454652" y="6574"/>
                </a:lnTo>
                <a:lnTo>
                  <a:pt x="1481216" y="24495"/>
                </a:lnTo>
                <a:lnTo>
                  <a:pt x="1499137" y="51059"/>
                </a:lnTo>
                <a:lnTo>
                  <a:pt x="1505711" y="83565"/>
                </a:lnTo>
                <a:lnTo>
                  <a:pt x="1505711" y="417829"/>
                </a:lnTo>
                <a:lnTo>
                  <a:pt x="1499137" y="450336"/>
                </a:lnTo>
                <a:lnTo>
                  <a:pt x="1481216" y="476900"/>
                </a:lnTo>
                <a:lnTo>
                  <a:pt x="1454652" y="494821"/>
                </a:lnTo>
                <a:lnTo>
                  <a:pt x="1422146" y="501396"/>
                </a:lnTo>
                <a:lnTo>
                  <a:pt x="83565" y="501396"/>
                </a:lnTo>
                <a:lnTo>
                  <a:pt x="51038" y="494821"/>
                </a:lnTo>
                <a:lnTo>
                  <a:pt x="24476" y="476900"/>
                </a:lnTo>
                <a:lnTo>
                  <a:pt x="6567" y="450336"/>
                </a:lnTo>
                <a:lnTo>
                  <a:pt x="0" y="417829"/>
                </a:lnTo>
                <a:lnTo>
                  <a:pt x="0" y="83565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882520" y="2180971"/>
            <a:ext cx="53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latin typeface="Arial"/>
                <a:cs typeface="Arial"/>
              </a:rPr>
              <a:t>S</a:t>
            </a:r>
            <a:r>
              <a:rPr sz="1200" spc="-125" dirty="0">
                <a:latin typeface="Arial"/>
                <a:cs typeface="Arial"/>
              </a:rPr>
              <a:t>p</a:t>
            </a:r>
            <a:r>
              <a:rPr sz="1200" spc="-45" dirty="0">
                <a:latin typeface="Arial"/>
                <a:cs typeface="Arial"/>
              </a:rPr>
              <a:t>o</a:t>
            </a:r>
            <a:r>
              <a:rPr sz="1200" spc="-35" dirty="0">
                <a:latin typeface="Arial"/>
                <a:cs typeface="Arial"/>
              </a:rPr>
              <a:t>n</a:t>
            </a:r>
            <a:r>
              <a:rPr sz="1200" spc="-55" dirty="0">
                <a:latin typeface="Arial"/>
                <a:cs typeface="Arial"/>
              </a:rPr>
              <a:t>sor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535935" y="3354323"/>
            <a:ext cx="390144" cy="3901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65503" y="2036064"/>
            <a:ext cx="390144" cy="4983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51859" y="4431791"/>
            <a:ext cx="3583304" cy="784860"/>
          </a:xfrm>
          <a:custGeom>
            <a:avLst/>
            <a:gdLst/>
            <a:ahLst/>
            <a:cxnLst/>
            <a:rect l="l" t="t" r="r" b="b"/>
            <a:pathLst>
              <a:path w="3583304" h="784860">
                <a:moveTo>
                  <a:pt x="0" y="130809"/>
                </a:moveTo>
                <a:lnTo>
                  <a:pt x="10277" y="79884"/>
                </a:lnTo>
                <a:lnTo>
                  <a:pt x="38306" y="38306"/>
                </a:lnTo>
                <a:lnTo>
                  <a:pt x="79884" y="10277"/>
                </a:lnTo>
                <a:lnTo>
                  <a:pt x="130810" y="0"/>
                </a:lnTo>
                <a:lnTo>
                  <a:pt x="3452114" y="0"/>
                </a:lnTo>
                <a:lnTo>
                  <a:pt x="3503039" y="10277"/>
                </a:lnTo>
                <a:lnTo>
                  <a:pt x="3544617" y="38306"/>
                </a:lnTo>
                <a:lnTo>
                  <a:pt x="3572646" y="79884"/>
                </a:lnTo>
                <a:lnTo>
                  <a:pt x="3582923" y="130809"/>
                </a:lnTo>
                <a:lnTo>
                  <a:pt x="3582923" y="654049"/>
                </a:lnTo>
                <a:lnTo>
                  <a:pt x="3572646" y="704975"/>
                </a:lnTo>
                <a:lnTo>
                  <a:pt x="3544617" y="746553"/>
                </a:lnTo>
                <a:lnTo>
                  <a:pt x="3503039" y="774582"/>
                </a:lnTo>
                <a:lnTo>
                  <a:pt x="3452114" y="784859"/>
                </a:lnTo>
                <a:lnTo>
                  <a:pt x="130810" y="784859"/>
                </a:lnTo>
                <a:lnTo>
                  <a:pt x="79884" y="774582"/>
                </a:lnTo>
                <a:lnTo>
                  <a:pt x="38306" y="746553"/>
                </a:lnTo>
                <a:lnTo>
                  <a:pt x="10277" y="704975"/>
                </a:lnTo>
                <a:lnTo>
                  <a:pt x="0" y="654049"/>
                </a:lnTo>
                <a:lnTo>
                  <a:pt x="0" y="130809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955796" y="4866894"/>
            <a:ext cx="22999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latin typeface="Arial"/>
                <a:cs typeface="Arial"/>
              </a:rPr>
              <a:t>Representantes </a:t>
            </a:r>
            <a:r>
              <a:rPr sz="1200" spc="-80" dirty="0">
                <a:latin typeface="Arial"/>
                <a:cs typeface="Arial"/>
              </a:rPr>
              <a:t>Fábricas, </a:t>
            </a:r>
            <a:r>
              <a:rPr sz="1200" spc="-114" dirty="0">
                <a:latin typeface="Arial"/>
                <a:cs typeface="Arial"/>
              </a:rPr>
              <a:t>CRM,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200" dirty="0">
                <a:latin typeface="Arial"/>
                <a:cs typeface="Arial"/>
              </a:rPr>
              <a:t>OCEP</a:t>
            </a:r>
            <a:endParaRPr sz="12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474464" y="4515611"/>
            <a:ext cx="339851" cy="3398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14315" y="4520184"/>
            <a:ext cx="350520" cy="350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37403" y="4507991"/>
            <a:ext cx="365760" cy="362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462015" y="4500371"/>
            <a:ext cx="374903" cy="370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077200" y="644651"/>
            <a:ext cx="1315720" cy="394970"/>
          </a:xfrm>
          <a:custGeom>
            <a:avLst/>
            <a:gdLst/>
            <a:ahLst/>
            <a:cxnLst/>
            <a:rect l="l" t="t" r="r" b="b"/>
            <a:pathLst>
              <a:path w="1315720" h="394969">
                <a:moveTo>
                  <a:pt x="0" y="65786"/>
                </a:moveTo>
                <a:lnTo>
                  <a:pt x="5171" y="40183"/>
                </a:lnTo>
                <a:lnTo>
                  <a:pt x="19272" y="19272"/>
                </a:lnTo>
                <a:lnTo>
                  <a:pt x="40183" y="5171"/>
                </a:lnTo>
                <a:lnTo>
                  <a:pt x="65785" y="0"/>
                </a:lnTo>
                <a:lnTo>
                  <a:pt x="1249426" y="0"/>
                </a:lnTo>
                <a:lnTo>
                  <a:pt x="1275028" y="5171"/>
                </a:lnTo>
                <a:lnTo>
                  <a:pt x="1295939" y="19272"/>
                </a:lnTo>
                <a:lnTo>
                  <a:pt x="1310040" y="40183"/>
                </a:lnTo>
                <a:lnTo>
                  <a:pt x="1315211" y="65786"/>
                </a:lnTo>
                <a:lnTo>
                  <a:pt x="1315211" y="328930"/>
                </a:lnTo>
                <a:lnTo>
                  <a:pt x="1310040" y="354532"/>
                </a:lnTo>
                <a:lnTo>
                  <a:pt x="1295939" y="375443"/>
                </a:lnTo>
                <a:lnTo>
                  <a:pt x="1275028" y="389544"/>
                </a:lnTo>
                <a:lnTo>
                  <a:pt x="1249426" y="394715"/>
                </a:lnTo>
                <a:lnTo>
                  <a:pt x="65785" y="394715"/>
                </a:lnTo>
                <a:lnTo>
                  <a:pt x="40183" y="389544"/>
                </a:lnTo>
                <a:lnTo>
                  <a:pt x="19272" y="375443"/>
                </a:lnTo>
                <a:lnTo>
                  <a:pt x="5171" y="354532"/>
                </a:lnTo>
                <a:lnTo>
                  <a:pt x="0" y="328930"/>
                </a:lnTo>
                <a:lnTo>
                  <a:pt x="0" y="6578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735314" y="727964"/>
            <a:ext cx="336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70" dirty="0">
                <a:latin typeface="Arial"/>
                <a:cs typeface="Arial"/>
              </a:rPr>
              <a:t>P</a:t>
            </a:r>
            <a:r>
              <a:rPr sz="1200" spc="-85" dirty="0">
                <a:latin typeface="Arial"/>
                <a:cs typeface="Arial"/>
              </a:rPr>
              <a:t>M</a:t>
            </a:r>
            <a:r>
              <a:rPr sz="1200" spc="-140" dirty="0">
                <a:latin typeface="Arial"/>
                <a:cs typeface="Arial"/>
              </a:rPr>
              <a:t>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53983" y="527304"/>
            <a:ext cx="449579" cy="5852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579864" y="644651"/>
            <a:ext cx="1315720" cy="394970"/>
          </a:xfrm>
          <a:custGeom>
            <a:avLst/>
            <a:gdLst/>
            <a:ahLst/>
            <a:cxnLst/>
            <a:rect l="l" t="t" r="r" b="b"/>
            <a:pathLst>
              <a:path w="1315720" h="394969">
                <a:moveTo>
                  <a:pt x="0" y="65786"/>
                </a:moveTo>
                <a:lnTo>
                  <a:pt x="5171" y="40183"/>
                </a:lnTo>
                <a:lnTo>
                  <a:pt x="19272" y="19272"/>
                </a:lnTo>
                <a:lnTo>
                  <a:pt x="40183" y="5171"/>
                </a:lnTo>
                <a:lnTo>
                  <a:pt x="65785" y="0"/>
                </a:lnTo>
                <a:lnTo>
                  <a:pt x="1249426" y="0"/>
                </a:lnTo>
                <a:lnTo>
                  <a:pt x="1275028" y="5171"/>
                </a:lnTo>
                <a:lnTo>
                  <a:pt x="1295939" y="19272"/>
                </a:lnTo>
                <a:lnTo>
                  <a:pt x="1310040" y="40183"/>
                </a:lnTo>
                <a:lnTo>
                  <a:pt x="1315211" y="65786"/>
                </a:lnTo>
                <a:lnTo>
                  <a:pt x="1315211" y="328930"/>
                </a:lnTo>
                <a:lnTo>
                  <a:pt x="1310040" y="354532"/>
                </a:lnTo>
                <a:lnTo>
                  <a:pt x="1295939" y="375443"/>
                </a:lnTo>
                <a:lnTo>
                  <a:pt x="1275028" y="389544"/>
                </a:lnTo>
                <a:lnTo>
                  <a:pt x="1249426" y="394715"/>
                </a:lnTo>
                <a:lnTo>
                  <a:pt x="65785" y="394715"/>
                </a:lnTo>
                <a:lnTo>
                  <a:pt x="40183" y="389544"/>
                </a:lnTo>
                <a:lnTo>
                  <a:pt x="19272" y="375443"/>
                </a:lnTo>
                <a:lnTo>
                  <a:pt x="5171" y="354532"/>
                </a:lnTo>
                <a:lnTo>
                  <a:pt x="0" y="328930"/>
                </a:lnTo>
                <a:lnTo>
                  <a:pt x="0" y="65786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10262107" y="735533"/>
            <a:ext cx="2127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35" dirty="0">
                <a:latin typeface="Arial"/>
                <a:cs typeface="Arial"/>
              </a:rPr>
              <a:t>P</a:t>
            </a:r>
            <a:r>
              <a:rPr sz="1200" spc="-25" dirty="0">
                <a:latin typeface="Arial"/>
                <a:cs typeface="Arial"/>
              </a:rPr>
              <a:t>.</a:t>
            </a:r>
            <a:r>
              <a:rPr sz="1200" spc="-105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9663683" y="544068"/>
            <a:ext cx="452627" cy="5318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24828" y="492251"/>
            <a:ext cx="562355" cy="6370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00335" y="662432"/>
            <a:ext cx="13690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389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latin typeface="Arial"/>
                <a:cs typeface="Arial"/>
              </a:rPr>
              <a:t>Área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43890" algn="l"/>
              </a:tabLst>
            </a:pPr>
            <a:r>
              <a:rPr sz="1200" u="dash" spc="-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Comercial</a:t>
            </a:r>
            <a:r>
              <a:rPr sz="1200" u="dash" spc="6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434328" y="3832225"/>
            <a:ext cx="825500" cy="598805"/>
          </a:xfrm>
          <a:custGeom>
            <a:avLst/>
            <a:gdLst/>
            <a:ahLst/>
            <a:cxnLst/>
            <a:rect l="l" t="t" r="r" b="b"/>
            <a:pathLst>
              <a:path w="825500" h="598804">
                <a:moveTo>
                  <a:pt x="39497" y="522858"/>
                </a:moveTo>
                <a:lnTo>
                  <a:pt x="0" y="598297"/>
                </a:lnTo>
                <a:lnTo>
                  <a:pt x="84074" y="584581"/>
                </a:lnTo>
                <a:lnTo>
                  <a:pt x="70866" y="566293"/>
                </a:lnTo>
                <a:lnTo>
                  <a:pt x="55245" y="566293"/>
                </a:lnTo>
                <a:lnTo>
                  <a:pt x="47751" y="556006"/>
                </a:lnTo>
                <a:lnTo>
                  <a:pt x="58059" y="548560"/>
                </a:lnTo>
                <a:lnTo>
                  <a:pt x="39497" y="522858"/>
                </a:lnTo>
                <a:close/>
              </a:path>
              <a:path w="825500" h="598804">
                <a:moveTo>
                  <a:pt x="58059" y="548560"/>
                </a:moveTo>
                <a:lnTo>
                  <a:pt x="47751" y="556006"/>
                </a:lnTo>
                <a:lnTo>
                  <a:pt x="55245" y="566293"/>
                </a:lnTo>
                <a:lnTo>
                  <a:pt x="65511" y="558879"/>
                </a:lnTo>
                <a:lnTo>
                  <a:pt x="58059" y="548560"/>
                </a:lnTo>
                <a:close/>
              </a:path>
              <a:path w="825500" h="598804">
                <a:moveTo>
                  <a:pt x="65511" y="558879"/>
                </a:moveTo>
                <a:lnTo>
                  <a:pt x="55245" y="566293"/>
                </a:lnTo>
                <a:lnTo>
                  <a:pt x="70866" y="566293"/>
                </a:lnTo>
                <a:lnTo>
                  <a:pt x="65511" y="558879"/>
                </a:lnTo>
                <a:close/>
              </a:path>
              <a:path w="825500" h="598804">
                <a:moveTo>
                  <a:pt x="817499" y="0"/>
                </a:moveTo>
                <a:lnTo>
                  <a:pt x="58059" y="548560"/>
                </a:lnTo>
                <a:lnTo>
                  <a:pt x="65511" y="558879"/>
                </a:lnTo>
                <a:lnTo>
                  <a:pt x="824992" y="10413"/>
                </a:lnTo>
                <a:lnTo>
                  <a:pt x="8174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27579" y="3739134"/>
            <a:ext cx="1082040" cy="712470"/>
          </a:xfrm>
          <a:custGeom>
            <a:avLst/>
            <a:gdLst/>
            <a:ahLst/>
            <a:cxnLst/>
            <a:rect l="l" t="t" r="r" b="b"/>
            <a:pathLst>
              <a:path w="1082039" h="712470">
                <a:moveTo>
                  <a:pt x="1014375" y="675774"/>
                </a:moveTo>
                <a:lnTo>
                  <a:pt x="996949" y="702310"/>
                </a:lnTo>
                <a:lnTo>
                  <a:pt x="1081658" y="712216"/>
                </a:lnTo>
                <a:lnTo>
                  <a:pt x="1064458" y="682752"/>
                </a:lnTo>
                <a:lnTo>
                  <a:pt x="1025017" y="682752"/>
                </a:lnTo>
                <a:lnTo>
                  <a:pt x="1014375" y="675774"/>
                </a:lnTo>
                <a:close/>
              </a:path>
              <a:path w="1082039" h="712470">
                <a:moveTo>
                  <a:pt x="1021374" y="665116"/>
                </a:moveTo>
                <a:lnTo>
                  <a:pt x="1014375" y="675774"/>
                </a:lnTo>
                <a:lnTo>
                  <a:pt x="1025017" y="682752"/>
                </a:lnTo>
                <a:lnTo>
                  <a:pt x="1032001" y="672084"/>
                </a:lnTo>
                <a:lnTo>
                  <a:pt x="1021374" y="665116"/>
                </a:lnTo>
                <a:close/>
              </a:path>
              <a:path w="1082039" h="712470">
                <a:moveTo>
                  <a:pt x="1038732" y="638683"/>
                </a:moveTo>
                <a:lnTo>
                  <a:pt x="1021374" y="665116"/>
                </a:lnTo>
                <a:lnTo>
                  <a:pt x="1032001" y="672084"/>
                </a:lnTo>
                <a:lnTo>
                  <a:pt x="1025017" y="682752"/>
                </a:lnTo>
                <a:lnTo>
                  <a:pt x="1064458" y="682752"/>
                </a:lnTo>
                <a:lnTo>
                  <a:pt x="1038732" y="638683"/>
                </a:lnTo>
                <a:close/>
              </a:path>
              <a:path w="1082039" h="712470">
                <a:moveTo>
                  <a:pt x="6857" y="0"/>
                </a:moveTo>
                <a:lnTo>
                  <a:pt x="0" y="10668"/>
                </a:lnTo>
                <a:lnTo>
                  <a:pt x="1014375" y="675774"/>
                </a:lnTo>
                <a:lnTo>
                  <a:pt x="1021374" y="665116"/>
                </a:lnTo>
                <a:lnTo>
                  <a:pt x="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90744" y="1094358"/>
            <a:ext cx="2364740" cy="820419"/>
          </a:xfrm>
          <a:custGeom>
            <a:avLst/>
            <a:gdLst/>
            <a:ahLst/>
            <a:cxnLst/>
            <a:rect l="l" t="t" r="r" b="b"/>
            <a:pathLst>
              <a:path w="2364740" h="820419">
                <a:moveTo>
                  <a:pt x="59943" y="748029"/>
                </a:moveTo>
                <a:lnTo>
                  <a:pt x="0" y="808736"/>
                </a:lnTo>
                <a:lnTo>
                  <a:pt x="84454" y="820292"/>
                </a:lnTo>
                <a:lnTo>
                  <a:pt x="75624" y="794257"/>
                </a:lnTo>
                <a:lnTo>
                  <a:pt x="62102" y="794257"/>
                </a:lnTo>
                <a:lnTo>
                  <a:pt x="58038" y="782192"/>
                </a:lnTo>
                <a:lnTo>
                  <a:pt x="70137" y="778082"/>
                </a:lnTo>
                <a:lnTo>
                  <a:pt x="59943" y="748029"/>
                </a:lnTo>
                <a:close/>
              </a:path>
              <a:path w="2364740" h="820419">
                <a:moveTo>
                  <a:pt x="70137" y="778082"/>
                </a:moveTo>
                <a:lnTo>
                  <a:pt x="58038" y="782192"/>
                </a:lnTo>
                <a:lnTo>
                  <a:pt x="62102" y="794257"/>
                </a:lnTo>
                <a:lnTo>
                  <a:pt x="74226" y="790138"/>
                </a:lnTo>
                <a:lnTo>
                  <a:pt x="70137" y="778082"/>
                </a:lnTo>
                <a:close/>
              </a:path>
              <a:path w="2364740" h="820419">
                <a:moveTo>
                  <a:pt x="74226" y="790138"/>
                </a:moveTo>
                <a:lnTo>
                  <a:pt x="62102" y="794257"/>
                </a:lnTo>
                <a:lnTo>
                  <a:pt x="75624" y="794257"/>
                </a:lnTo>
                <a:lnTo>
                  <a:pt x="74226" y="790138"/>
                </a:lnTo>
                <a:close/>
              </a:path>
              <a:path w="2364740" h="820419">
                <a:moveTo>
                  <a:pt x="2360422" y="0"/>
                </a:moveTo>
                <a:lnTo>
                  <a:pt x="70137" y="778082"/>
                </a:lnTo>
                <a:lnTo>
                  <a:pt x="74226" y="790138"/>
                </a:lnTo>
                <a:lnTo>
                  <a:pt x="2364485" y="11937"/>
                </a:lnTo>
                <a:lnTo>
                  <a:pt x="236042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90744" y="1033144"/>
            <a:ext cx="3545840" cy="889000"/>
          </a:xfrm>
          <a:custGeom>
            <a:avLst/>
            <a:gdLst/>
            <a:ahLst/>
            <a:cxnLst/>
            <a:rect l="l" t="t" r="r" b="b"/>
            <a:pathLst>
              <a:path w="3545840" h="889000">
                <a:moveTo>
                  <a:pt x="65023" y="814831"/>
                </a:moveTo>
                <a:lnTo>
                  <a:pt x="0" y="869950"/>
                </a:lnTo>
                <a:lnTo>
                  <a:pt x="83057" y="888872"/>
                </a:lnTo>
                <a:lnTo>
                  <a:pt x="76283" y="861059"/>
                </a:lnTo>
                <a:lnTo>
                  <a:pt x="63118" y="861059"/>
                </a:lnTo>
                <a:lnTo>
                  <a:pt x="60197" y="848740"/>
                </a:lnTo>
                <a:lnTo>
                  <a:pt x="72549" y="845730"/>
                </a:lnTo>
                <a:lnTo>
                  <a:pt x="65023" y="814831"/>
                </a:lnTo>
                <a:close/>
              </a:path>
              <a:path w="3545840" h="889000">
                <a:moveTo>
                  <a:pt x="72549" y="845730"/>
                </a:moveTo>
                <a:lnTo>
                  <a:pt x="60197" y="848740"/>
                </a:lnTo>
                <a:lnTo>
                  <a:pt x="63118" y="861059"/>
                </a:lnTo>
                <a:lnTo>
                  <a:pt x="75546" y="858031"/>
                </a:lnTo>
                <a:lnTo>
                  <a:pt x="72549" y="845730"/>
                </a:lnTo>
                <a:close/>
              </a:path>
              <a:path w="3545840" h="889000">
                <a:moveTo>
                  <a:pt x="75546" y="858031"/>
                </a:moveTo>
                <a:lnTo>
                  <a:pt x="63118" y="861059"/>
                </a:lnTo>
                <a:lnTo>
                  <a:pt x="76283" y="861059"/>
                </a:lnTo>
                <a:lnTo>
                  <a:pt x="75546" y="858031"/>
                </a:lnTo>
                <a:close/>
              </a:path>
              <a:path w="3545840" h="889000">
                <a:moveTo>
                  <a:pt x="3542537" y="0"/>
                </a:moveTo>
                <a:lnTo>
                  <a:pt x="72549" y="845730"/>
                </a:lnTo>
                <a:lnTo>
                  <a:pt x="75546" y="858031"/>
                </a:lnTo>
                <a:lnTo>
                  <a:pt x="3545585" y="12445"/>
                </a:lnTo>
                <a:lnTo>
                  <a:pt x="354253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90744" y="1033144"/>
            <a:ext cx="5048885" cy="894715"/>
          </a:xfrm>
          <a:custGeom>
            <a:avLst/>
            <a:gdLst/>
            <a:ahLst/>
            <a:cxnLst/>
            <a:rect l="l" t="t" r="r" b="b"/>
            <a:pathLst>
              <a:path w="5048884" h="894714">
                <a:moveTo>
                  <a:pt x="68706" y="819530"/>
                </a:moveTo>
                <a:lnTo>
                  <a:pt x="0" y="869950"/>
                </a:lnTo>
                <a:lnTo>
                  <a:pt x="81533" y="894588"/>
                </a:lnTo>
                <a:lnTo>
                  <a:pt x="76563" y="865504"/>
                </a:lnTo>
                <a:lnTo>
                  <a:pt x="63626" y="865504"/>
                </a:lnTo>
                <a:lnTo>
                  <a:pt x="61467" y="852931"/>
                </a:lnTo>
                <a:lnTo>
                  <a:pt x="74047" y="850779"/>
                </a:lnTo>
                <a:lnTo>
                  <a:pt x="68706" y="819530"/>
                </a:lnTo>
                <a:close/>
              </a:path>
              <a:path w="5048884" h="894714">
                <a:moveTo>
                  <a:pt x="74047" y="850779"/>
                </a:moveTo>
                <a:lnTo>
                  <a:pt x="61467" y="852931"/>
                </a:lnTo>
                <a:lnTo>
                  <a:pt x="63626" y="865504"/>
                </a:lnTo>
                <a:lnTo>
                  <a:pt x="76196" y="863354"/>
                </a:lnTo>
                <a:lnTo>
                  <a:pt x="74047" y="850779"/>
                </a:lnTo>
                <a:close/>
              </a:path>
              <a:path w="5048884" h="894714">
                <a:moveTo>
                  <a:pt x="76196" y="863354"/>
                </a:moveTo>
                <a:lnTo>
                  <a:pt x="63626" y="865504"/>
                </a:lnTo>
                <a:lnTo>
                  <a:pt x="76563" y="865504"/>
                </a:lnTo>
                <a:lnTo>
                  <a:pt x="76196" y="863354"/>
                </a:lnTo>
                <a:close/>
              </a:path>
              <a:path w="5048884" h="894714">
                <a:moveTo>
                  <a:pt x="5046472" y="0"/>
                </a:moveTo>
                <a:lnTo>
                  <a:pt x="74047" y="850779"/>
                </a:lnTo>
                <a:lnTo>
                  <a:pt x="76196" y="863354"/>
                </a:lnTo>
                <a:lnTo>
                  <a:pt x="5048504" y="12445"/>
                </a:lnTo>
                <a:lnTo>
                  <a:pt x="504647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159752" y="2112264"/>
            <a:ext cx="1507490" cy="501650"/>
          </a:xfrm>
          <a:custGeom>
            <a:avLst/>
            <a:gdLst/>
            <a:ahLst/>
            <a:cxnLst/>
            <a:rect l="l" t="t" r="r" b="b"/>
            <a:pathLst>
              <a:path w="1507490" h="501650">
                <a:moveTo>
                  <a:pt x="0" y="83565"/>
                </a:moveTo>
                <a:lnTo>
                  <a:pt x="6574" y="51059"/>
                </a:lnTo>
                <a:lnTo>
                  <a:pt x="24495" y="24495"/>
                </a:lnTo>
                <a:lnTo>
                  <a:pt x="51059" y="6574"/>
                </a:lnTo>
                <a:lnTo>
                  <a:pt x="83566" y="0"/>
                </a:lnTo>
                <a:lnTo>
                  <a:pt x="1423670" y="0"/>
                </a:lnTo>
                <a:lnTo>
                  <a:pt x="1456176" y="6574"/>
                </a:lnTo>
                <a:lnTo>
                  <a:pt x="1482740" y="24495"/>
                </a:lnTo>
                <a:lnTo>
                  <a:pt x="1500661" y="51059"/>
                </a:lnTo>
                <a:lnTo>
                  <a:pt x="1507236" y="83565"/>
                </a:lnTo>
                <a:lnTo>
                  <a:pt x="1507236" y="417830"/>
                </a:lnTo>
                <a:lnTo>
                  <a:pt x="1500661" y="450336"/>
                </a:lnTo>
                <a:lnTo>
                  <a:pt x="1482740" y="476900"/>
                </a:lnTo>
                <a:lnTo>
                  <a:pt x="1456176" y="494821"/>
                </a:lnTo>
                <a:lnTo>
                  <a:pt x="1423670" y="501396"/>
                </a:lnTo>
                <a:lnTo>
                  <a:pt x="83566" y="501396"/>
                </a:lnTo>
                <a:lnTo>
                  <a:pt x="51059" y="494821"/>
                </a:lnTo>
                <a:lnTo>
                  <a:pt x="24495" y="476900"/>
                </a:lnTo>
                <a:lnTo>
                  <a:pt x="6574" y="450336"/>
                </a:lnTo>
                <a:lnTo>
                  <a:pt x="0" y="417830"/>
                </a:lnTo>
                <a:lnTo>
                  <a:pt x="0" y="83565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7777353" y="2234565"/>
            <a:ext cx="827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"/>
                <a:cs typeface="Arial"/>
              </a:rPr>
              <a:t>Scrum</a:t>
            </a:r>
            <a:r>
              <a:rPr sz="1200" spc="-130" dirty="0">
                <a:latin typeface="Arial"/>
                <a:cs typeface="Arial"/>
              </a:rPr>
              <a:t> </a:t>
            </a:r>
            <a:r>
              <a:rPr sz="1200" spc="-100" dirty="0">
                <a:latin typeface="Arial"/>
                <a:cs typeface="Arial"/>
              </a:rPr>
              <a:t>Coach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325868" y="2188464"/>
            <a:ext cx="368807" cy="3489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882631" y="1159255"/>
            <a:ext cx="20624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350" algn="just">
              <a:lnSpc>
                <a:spcPct val="100000"/>
              </a:lnSpc>
              <a:spcBef>
                <a:spcPts val="100"/>
              </a:spcBef>
            </a:pPr>
            <a:r>
              <a:rPr sz="1200" spc="-135" dirty="0">
                <a:latin typeface="Arial"/>
                <a:cs typeface="Arial"/>
              </a:rPr>
              <a:t>Las </a:t>
            </a:r>
            <a:r>
              <a:rPr sz="1200" spc="-80" dirty="0">
                <a:latin typeface="Arial"/>
                <a:cs typeface="Arial"/>
              </a:rPr>
              <a:t>áreas </a:t>
            </a:r>
            <a:r>
              <a:rPr sz="1200" spc="-60" dirty="0">
                <a:latin typeface="Arial"/>
                <a:cs typeface="Arial"/>
              </a:rPr>
              <a:t>Comercial, </a:t>
            </a:r>
            <a:r>
              <a:rPr sz="1200" spc="-105" dirty="0">
                <a:latin typeface="Arial"/>
                <a:cs typeface="Arial"/>
              </a:rPr>
              <a:t>PMO </a:t>
            </a:r>
            <a:r>
              <a:rPr sz="1200" spc="-60" dirty="0">
                <a:latin typeface="Arial"/>
                <a:cs typeface="Arial"/>
              </a:rPr>
              <a:t>y </a:t>
            </a:r>
            <a:r>
              <a:rPr sz="1200" spc="-160" dirty="0">
                <a:latin typeface="Arial"/>
                <a:cs typeface="Arial"/>
              </a:rPr>
              <a:t>P.A  </a:t>
            </a:r>
            <a:r>
              <a:rPr sz="1200" spc="-35" dirty="0">
                <a:latin typeface="Arial"/>
                <a:cs typeface="Arial"/>
              </a:rPr>
              <a:t>no </a:t>
            </a:r>
            <a:r>
              <a:rPr sz="1200" spc="-60" dirty="0">
                <a:latin typeface="Arial"/>
                <a:cs typeface="Arial"/>
              </a:rPr>
              <a:t>estarán involucradas </a:t>
            </a:r>
            <a:r>
              <a:rPr sz="1200" spc="-55" dirty="0">
                <a:latin typeface="Arial"/>
                <a:cs typeface="Arial"/>
              </a:rPr>
              <a:t>en </a:t>
            </a:r>
            <a:r>
              <a:rPr sz="1200" spc="-45" dirty="0">
                <a:latin typeface="Arial"/>
                <a:cs typeface="Arial"/>
              </a:rPr>
              <a:t>el </a:t>
            </a:r>
            <a:r>
              <a:rPr sz="1200" spc="240" dirty="0">
                <a:latin typeface="Arial"/>
                <a:cs typeface="Arial"/>
              </a:rPr>
              <a:t> </a:t>
            </a:r>
            <a:r>
              <a:rPr sz="1200" spc="-70" dirty="0">
                <a:latin typeface="Arial"/>
                <a:cs typeface="Arial"/>
              </a:rPr>
              <a:t>alcance </a:t>
            </a:r>
            <a:r>
              <a:rPr sz="1200" spc="-55" dirty="0">
                <a:latin typeface="Arial"/>
                <a:cs typeface="Arial"/>
              </a:rPr>
              <a:t>de </a:t>
            </a:r>
            <a:r>
              <a:rPr sz="1200" spc="-60" dirty="0">
                <a:latin typeface="Arial"/>
                <a:cs typeface="Arial"/>
              </a:rPr>
              <a:t>este </a:t>
            </a:r>
            <a:r>
              <a:rPr sz="1200" spc="-5" dirty="0">
                <a:latin typeface="Arial"/>
                <a:cs typeface="Arial"/>
              </a:rPr>
              <a:t>piloto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45" dirty="0">
                <a:latin typeface="Arial"/>
                <a:cs typeface="Arial"/>
              </a:rPr>
              <a:t>ágil.</a:t>
            </a:r>
            <a:endParaRPr sz="120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200" spc="-100" dirty="0">
                <a:latin typeface="Arial"/>
                <a:cs typeface="Arial"/>
              </a:rPr>
              <a:t>Sin </a:t>
            </a:r>
            <a:r>
              <a:rPr sz="1200" spc="-60" dirty="0">
                <a:latin typeface="Arial"/>
                <a:cs typeface="Arial"/>
              </a:rPr>
              <a:t>embargo, </a:t>
            </a:r>
            <a:r>
              <a:rPr sz="1200" spc="-105" dirty="0">
                <a:latin typeface="Arial"/>
                <a:cs typeface="Arial"/>
              </a:rPr>
              <a:t>se </a:t>
            </a:r>
            <a:r>
              <a:rPr sz="1200" spc="-50" dirty="0">
                <a:latin typeface="Arial"/>
                <a:cs typeface="Arial"/>
              </a:rPr>
              <a:t>recomienda </a:t>
            </a:r>
            <a:r>
              <a:rPr sz="1200" spc="-65" dirty="0">
                <a:latin typeface="Arial"/>
                <a:cs typeface="Arial"/>
              </a:rPr>
              <a:t>en  </a:t>
            </a:r>
            <a:r>
              <a:rPr sz="1200" spc="-35" dirty="0">
                <a:latin typeface="Arial"/>
                <a:cs typeface="Arial"/>
              </a:rPr>
              <a:t>futuras </a:t>
            </a:r>
            <a:r>
              <a:rPr sz="1200" spc="-45" dirty="0">
                <a:latin typeface="Arial"/>
                <a:cs typeface="Arial"/>
              </a:rPr>
              <a:t>implementaciones </a:t>
            </a:r>
            <a:r>
              <a:rPr sz="1200" spc="-35" dirty="0">
                <a:latin typeface="Arial"/>
                <a:cs typeface="Arial"/>
              </a:rPr>
              <a:t>poder  </a:t>
            </a:r>
            <a:r>
              <a:rPr sz="1200" spc="-20" dirty="0">
                <a:latin typeface="Arial"/>
                <a:cs typeface="Arial"/>
              </a:rPr>
              <a:t>tomar </a:t>
            </a:r>
            <a:r>
              <a:rPr sz="1200" spc="-45" dirty="0">
                <a:latin typeface="Arial"/>
                <a:cs typeface="Arial"/>
              </a:rPr>
              <a:t>la </a:t>
            </a:r>
            <a:r>
              <a:rPr sz="1200" spc="-55" dirty="0">
                <a:latin typeface="Arial"/>
                <a:cs typeface="Arial"/>
              </a:rPr>
              <a:t>creación de</a:t>
            </a:r>
            <a:r>
              <a:rPr sz="1200" spc="220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un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882631" y="2256790"/>
            <a:ext cx="2061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22630" algn="l"/>
                <a:tab pos="1238885" algn="l"/>
                <a:tab pos="1524000" algn="l"/>
              </a:tabLst>
            </a:pPr>
            <a:r>
              <a:rPr sz="1200" spc="-40" dirty="0">
                <a:latin typeface="Arial"/>
                <a:cs typeface="Arial"/>
              </a:rPr>
              <a:t>p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-45" dirty="0">
                <a:latin typeface="Arial"/>
                <a:cs typeface="Arial"/>
              </a:rPr>
              <a:t>o</a:t>
            </a:r>
            <a:r>
              <a:rPr sz="1200" spc="-50" dirty="0">
                <a:latin typeface="Arial"/>
                <a:cs typeface="Arial"/>
              </a:rPr>
              <a:t>d</a:t>
            </a:r>
            <a:r>
              <a:rPr sz="1200" spc="-40" dirty="0">
                <a:latin typeface="Arial"/>
                <a:cs typeface="Arial"/>
              </a:rPr>
              <a:t>u</a:t>
            </a:r>
            <a:r>
              <a:rPr sz="1200" spc="-100" dirty="0">
                <a:latin typeface="Arial"/>
                <a:cs typeface="Arial"/>
              </a:rPr>
              <a:t>c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40" dirty="0">
                <a:latin typeface="Arial"/>
                <a:cs typeface="Arial"/>
              </a:rPr>
              <a:t>d</a:t>
            </a:r>
            <a:r>
              <a:rPr sz="1200" spc="-110" dirty="0">
                <a:latin typeface="Arial"/>
                <a:cs typeface="Arial"/>
              </a:rPr>
              <a:t>e</a:t>
            </a:r>
            <a:r>
              <a:rPr sz="1200" spc="-114" dirty="0">
                <a:latin typeface="Arial"/>
                <a:cs typeface="Arial"/>
              </a:rPr>
              <a:t>s</a:t>
            </a:r>
            <a:r>
              <a:rPr sz="1200" spc="-40" dirty="0">
                <a:latin typeface="Arial"/>
                <a:cs typeface="Arial"/>
              </a:rPr>
              <a:t>d</a:t>
            </a:r>
            <a:r>
              <a:rPr sz="1200" spc="-7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85" dirty="0">
                <a:latin typeface="Arial"/>
                <a:cs typeface="Arial"/>
              </a:rPr>
              <a:t>s</a:t>
            </a:r>
            <a:r>
              <a:rPr sz="1200" spc="-90" dirty="0">
                <a:latin typeface="Arial"/>
                <a:cs typeface="Arial"/>
              </a:rPr>
              <a:t>u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20" dirty="0">
                <a:latin typeface="Arial"/>
                <a:cs typeface="Arial"/>
              </a:rPr>
              <a:t>d</a:t>
            </a:r>
            <a:r>
              <a:rPr sz="1200" spc="-85" dirty="0">
                <a:latin typeface="Arial"/>
                <a:cs typeface="Arial"/>
              </a:rPr>
              <a:t>ea</a:t>
            </a:r>
            <a:r>
              <a:rPr sz="1200" spc="-100" dirty="0">
                <a:latin typeface="Arial"/>
                <a:cs typeface="Arial"/>
              </a:rPr>
              <a:t>c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30" dirty="0">
                <a:latin typeface="Arial"/>
                <a:cs typeface="Arial"/>
              </a:rPr>
              <a:t>ó</a:t>
            </a:r>
            <a:r>
              <a:rPr sz="1200" spc="-25" dirty="0">
                <a:latin typeface="Arial"/>
                <a:cs typeface="Arial"/>
              </a:rPr>
              <a:t>n  </a:t>
            </a:r>
            <a:r>
              <a:rPr sz="1200" spc="-65" dirty="0">
                <a:latin typeface="Arial"/>
                <a:cs typeface="Arial"/>
              </a:rPr>
              <a:t>hasta </a:t>
            </a:r>
            <a:r>
              <a:rPr sz="1200" spc="-90" dirty="0">
                <a:latin typeface="Arial"/>
                <a:cs typeface="Arial"/>
              </a:rPr>
              <a:t>su </a:t>
            </a:r>
            <a:r>
              <a:rPr sz="1200" spc="-35" dirty="0">
                <a:latin typeface="Arial"/>
                <a:cs typeface="Arial"/>
              </a:rPr>
              <a:t>certificación, </a:t>
            </a:r>
            <a:r>
              <a:rPr sz="1200" spc="-65" dirty="0">
                <a:latin typeface="Arial"/>
                <a:cs typeface="Arial"/>
              </a:rPr>
              <a:t>para</a:t>
            </a:r>
            <a:r>
              <a:rPr sz="1200" spc="170" dirty="0">
                <a:latin typeface="Arial"/>
                <a:cs typeface="Arial"/>
              </a:rPr>
              <a:t> </a:t>
            </a:r>
            <a:r>
              <a:rPr sz="1200" spc="-65" dirty="0">
                <a:latin typeface="Arial"/>
                <a:cs typeface="Arial"/>
              </a:rPr>
              <a:t>de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9882631" y="2622550"/>
            <a:ext cx="8235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7515" algn="l"/>
              </a:tabLst>
            </a:pPr>
            <a:r>
              <a:rPr sz="1200" spc="-110" dirty="0">
                <a:latin typeface="Arial"/>
                <a:cs typeface="Arial"/>
              </a:rPr>
              <a:t>e</a:t>
            </a:r>
            <a:r>
              <a:rPr sz="1200" spc="-114" dirty="0">
                <a:latin typeface="Arial"/>
                <a:cs typeface="Arial"/>
              </a:rPr>
              <a:t>s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9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10" dirty="0">
                <a:latin typeface="Arial"/>
                <a:cs typeface="Arial"/>
              </a:rPr>
              <a:t>f</a:t>
            </a:r>
            <a:r>
              <a:rPr sz="1200" spc="-15" dirty="0">
                <a:latin typeface="Arial"/>
                <a:cs typeface="Arial"/>
              </a:rPr>
              <a:t>o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-70" dirty="0">
                <a:latin typeface="Arial"/>
                <a:cs typeface="Arial"/>
              </a:rPr>
              <a:t>ma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0717783" y="2622550"/>
            <a:ext cx="1225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10">
              <a:lnSpc>
                <a:spcPct val="100000"/>
              </a:lnSpc>
              <a:spcBef>
                <a:spcPts val="100"/>
              </a:spcBef>
              <a:tabLst>
                <a:tab pos="672465" algn="l"/>
                <a:tab pos="826135" algn="l"/>
                <a:tab pos="1036955" algn="l"/>
                <a:tab pos="1103630" algn="l"/>
              </a:tabLst>
            </a:pPr>
            <a:r>
              <a:rPr sz="1200" spc="-40" dirty="0">
                <a:latin typeface="Arial"/>
                <a:cs typeface="Arial"/>
              </a:rPr>
              <a:t>lo</a:t>
            </a:r>
            <a:r>
              <a:rPr sz="1200" spc="-65" dirty="0">
                <a:latin typeface="Arial"/>
                <a:cs typeface="Arial"/>
              </a:rPr>
              <a:t>g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-40" dirty="0">
                <a:latin typeface="Arial"/>
                <a:cs typeface="Arial"/>
              </a:rPr>
              <a:t>ar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75" dirty="0">
                <a:latin typeface="Arial"/>
                <a:cs typeface="Arial"/>
              </a:rPr>
              <a:t>v</a:t>
            </a:r>
            <a:r>
              <a:rPr sz="1200" spc="-30" dirty="0">
                <a:latin typeface="Arial"/>
                <a:cs typeface="Arial"/>
              </a:rPr>
              <a:t>er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45" dirty="0">
                <a:latin typeface="Arial"/>
                <a:cs typeface="Arial"/>
              </a:rPr>
              <a:t>los  </a:t>
            </a:r>
            <a:r>
              <a:rPr sz="1200" spc="-85" dirty="0">
                <a:latin typeface="Arial"/>
                <a:cs typeface="Arial"/>
              </a:rPr>
              <a:t>a</a:t>
            </a:r>
            <a:r>
              <a:rPr sz="1200" spc="-70" dirty="0">
                <a:latin typeface="Arial"/>
                <a:cs typeface="Arial"/>
              </a:rPr>
              <a:t>socia</a:t>
            </a:r>
            <a:r>
              <a:rPr sz="1200" spc="-75" dirty="0">
                <a:latin typeface="Arial"/>
                <a:cs typeface="Arial"/>
              </a:rPr>
              <a:t>d</a:t>
            </a:r>
            <a:r>
              <a:rPr sz="1200" spc="-95" dirty="0">
                <a:latin typeface="Arial"/>
                <a:cs typeface="Arial"/>
              </a:rPr>
              <a:t>o</a:t>
            </a:r>
            <a:r>
              <a:rPr sz="1200" spc="-80" dirty="0">
                <a:latin typeface="Arial"/>
                <a:cs typeface="Arial"/>
              </a:rPr>
              <a:t>s</a:t>
            </a:r>
            <a:r>
              <a:rPr sz="1200" dirty="0">
                <a:latin typeface="Arial"/>
                <a:cs typeface="Arial"/>
              </a:rPr>
              <a:t>		</a:t>
            </a:r>
            <a:r>
              <a:rPr sz="1200" spc="-9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		</a:t>
            </a:r>
            <a:r>
              <a:rPr sz="1200" spc="-45" dirty="0">
                <a:latin typeface="Arial"/>
                <a:cs typeface="Arial"/>
              </a:rPr>
              <a:t>la</a:t>
            </a:r>
            <a:endParaRPr sz="12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882631" y="2805429"/>
            <a:ext cx="815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Arial"/>
                <a:cs typeface="Arial"/>
              </a:rPr>
              <a:t>beneficios  </a:t>
            </a:r>
            <a:r>
              <a:rPr sz="1200" spc="-114" dirty="0">
                <a:latin typeface="Arial"/>
                <a:cs typeface="Arial"/>
              </a:rPr>
              <a:t>c</a:t>
            </a:r>
            <a:r>
              <a:rPr sz="1200" spc="-45" dirty="0">
                <a:latin typeface="Arial"/>
                <a:cs typeface="Arial"/>
              </a:rPr>
              <a:t>o</a:t>
            </a:r>
            <a:r>
              <a:rPr sz="1200" spc="-35" dirty="0">
                <a:latin typeface="Arial"/>
                <a:cs typeface="Arial"/>
              </a:rPr>
              <a:t>n</a:t>
            </a:r>
            <a:r>
              <a:rPr sz="1200" spc="-150" dirty="0">
                <a:latin typeface="Arial"/>
                <a:cs typeface="Arial"/>
              </a:rPr>
              <a:t>s</a:t>
            </a:r>
            <a:r>
              <a:rPr sz="1200" spc="6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r</a:t>
            </a:r>
            <a:r>
              <a:rPr sz="1200" spc="-40" dirty="0">
                <a:latin typeface="Arial"/>
                <a:cs typeface="Arial"/>
              </a:rPr>
              <a:t>u</a:t>
            </a:r>
            <a:r>
              <a:rPr sz="1200" spc="-100" dirty="0">
                <a:latin typeface="Arial"/>
                <a:cs typeface="Arial"/>
              </a:rPr>
              <a:t>cc</a:t>
            </a:r>
            <a:r>
              <a:rPr sz="1200" spc="-25" dirty="0">
                <a:latin typeface="Arial"/>
                <a:cs typeface="Arial"/>
              </a:rPr>
              <a:t>ión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905235" y="2988309"/>
            <a:ext cx="10369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0685" algn="l"/>
              </a:tabLst>
            </a:pPr>
            <a:r>
              <a:rPr sz="1200" spc="-50" dirty="0">
                <a:latin typeface="Arial"/>
                <a:cs typeface="Arial"/>
              </a:rPr>
              <a:t>d</a:t>
            </a:r>
            <a:r>
              <a:rPr sz="1200" spc="-5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50" dirty="0">
                <a:latin typeface="Arial"/>
                <a:cs typeface="Arial"/>
              </a:rPr>
              <a:t>p</a:t>
            </a:r>
            <a:r>
              <a:rPr sz="1200" spc="-20" dirty="0">
                <a:latin typeface="Arial"/>
                <a:cs typeface="Arial"/>
              </a:rPr>
              <a:t>r</a:t>
            </a:r>
            <a:r>
              <a:rPr sz="1200" spc="-35" dirty="0">
                <a:latin typeface="Arial"/>
                <a:cs typeface="Arial"/>
              </a:rPr>
              <a:t>oduc</a:t>
            </a:r>
            <a:r>
              <a:rPr sz="1200" spc="-25" dirty="0">
                <a:latin typeface="Arial"/>
                <a:cs typeface="Arial"/>
              </a:rPr>
              <a:t>t</a:t>
            </a:r>
            <a:r>
              <a:rPr sz="1200" spc="-90" dirty="0">
                <a:latin typeface="Arial"/>
                <a:cs typeface="Arial"/>
              </a:rPr>
              <a:t>os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9882631" y="3171190"/>
            <a:ext cx="20624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latin typeface="Arial"/>
                <a:cs typeface="Arial"/>
              </a:rPr>
              <a:t>iterativos,  </a:t>
            </a:r>
            <a:r>
              <a:rPr sz="1200" spc="-45" dirty="0">
                <a:latin typeface="Arial"/>
                <a:cs typeface="Arial"/>
              </a:rPr>
              <a:t>historias  </a:t>
            </a:r>
            <a:r>
              <a:rPr sz="1200" spc="-55" dirty="0">
                <a:latin typeface="Arial"/>
                <a:cs typeface="Arial"/>
              </a:rPr>
              <a:t>de </a:t>
            </a:r>
            <a:r>
              <a:rPr sz="1200" spc="155" dirty="0">
                <a:latin typeface="Arial"/>
                <a:cs typeface="Arial"/>
              </a:rPr>
              <a:t> </a:t>
            </a:r>
            <a:r>
              <a:rPr sz="1200" spc="-50" dirty="0">
                <a:latin typeface="Arial"/>
                <a:cs typeface="Arial"/>
              </a:rPr>
              <a:t>usuario,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673735" algn="l"/>
                <a:tab pos="1417320" algn="l"/>
                <a:tab pos="1979930" algn="l"/>
              </a:tabLst>
            </a:pPr>
            <a:r>
              <a:rPr sz="1200" spc="25" dirty="0">
                <a:latin typeface="Arial"/>
                <a:cs typeface="Arial"/>
              </a:rPr>
              <a:t>M</a:t>
            </a:r>
            <a:r>
              <a:rPr sz="1200" spc="-75" dirty="0">
                <a:latin typeface="Arial"/>
                <a:cs typeface="Arial"/>
              </a:rPr>
              <a:t>í</a:t>
            </a:r>
            <a:r>
              <a:rPr sz="1200" spc="-40" dirty="0">
                <a:latin typeface="Arial"/>
                <a:cs typeface="Arial"/>
              </a:rPr>
              <a:t>n</a:t>
            </a:r>
            <a:r>
              <a:rPr sz="1200" spc="-25" dirty="0">
                <a:latin typeface="Arial"/>
                <a:cs typeface="Arial"/>
              </a:rPr>
              <a:t>imo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110" dirty="0">
                <a:latin typeface="Arial"/>
                <a:cs typeface="Arial"/>
              </a:rPr>
              <a:t>P</a:t>
            </a:r>
            <a:r>
              <a:rPr sz="1200" spc="-80" dirty="0">
                <a:latin typeface="Arial"/>
                <a:cs typeface="Arial"/>
              </a:rPr>
              <a:t>r</a:t>
            </a:r>
            <a:r>
              <a:rPr sz="1200" spc="-40" dirty="0">
                <a:latin typeface="Arial"/>
                <a:cs typeface="Arial"/>
              </a:rPr>
              <a:t>o</a:t>
            </a:r>
            <a:r>
              <a:rPr sz="1200" spc="-45" dirty="0">
                <a:latin typeface="Arial"/>
                <a:cs typeface="Arial"/>
              </a:rPr>
              <a:t>d</a:t>
            </a:r>
            <a:r>
              <a:rPr sz="1200" spc="-40" dirty="0">
                <a:latin typeface="Arial"/>
                <a:cs typeface="Arial"/>
              </a:rPr>
              <a:t>u</a:t>
            </a:r>
            <a:r>
              <a:rPr sz="1200" spc="-100" dirty="0">
                <a:latin typeface="Arial"/>
                <a:cs typeface="Arial"/>
              </a:rPr>
              <a:t>c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3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90" dirty="0">
                <a:latin typeface="Arial"/>
                <a:cs typeface="Arial"/>
              </a:rPr>
              <a:t>V</a:t>
            </a:r>
            <a:r>
              <a:rPr sz="1200" spc="-45" dirty="0">
                <a:latin typeface="Arial"/>
                <a:cs typeface="Arial"/>
              </a:rPr>
              <a:t>i</a:t>
            </a:r>
            <a:r>
              <a:rPr sz="1200" spc="-65" dirty="0">
                <a:latin typeface="Arial"/>
                <a:cs typeface="Arial"/>
              </a:rPr>
              <a:t>ab</a:t>
            </a:r>
            <a:r>
              <a:rPr sz="1200" spc="-30" dirty="0">
                <a:latin typeface="Arial"/>
                <a:cs typeface="Arial"/>
              </a:rPr>
              <a:t>le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60" dirty="0">
                <a:latin typeface="Arial"/>
                <a:cs typeface="Arial"/>
              </a:rPr>
              <a:t>y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882631" y="3537330"/>
            <a:ext cx="2060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Arial"/>
                <a:cs typeface="Arial"/>
              </a:rPr>
              <a:t>colaboración </a:t>
            </a:r>
            <a:r>
              <a:rPr sz="1200" spc="-30" dirty="0">
                <a:latin typeface="Arial"/>
                <a:cs typeface="Arial"/>
              </a:rPr>
              <a:t>entre </a:t>
            </a:r>
            <a:r>
              <a:rPr sz="1200" spc="-75" dirty="0">
                <a:latin typeface="Arial"/>
                <a:cs typeface="Arial"/>
              </a:rPr>
              <a:t>las </a:t>
            </a:r>
            <a:r>
              <a:rPr sz="1200" spc="-80" dirty="0">
                <a:latin typeface="Arial"/>
                <a:cs typeface="Arial"/>
              </a:rPr>
              <a:t>áreas </a:t>
            </a:r>
            <a:r>
              <a:rPr sz="1200" spc="-65" dirty="0">
                <a:latin typeface="Arial"/>
                <a:cs typeface="Arial"/>
              </a:rPr>
              <a:t>de  </a:t>
            </a:r>
            <a:r>
              <a:rPr sz="1200" spc="-25" dirty="0">
                <a:latin typeface="Arial"/>
                <a:cs typeface="Arial"/>
              </a:rPr>
              <a:t>trabajo.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68120" y="1555495"/>
            <a:ext cx="25444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Arial"/>
                <a:cs typeface="Arial"/>
              </a:rPr>
              <a:t>Equipo </a:t>
            </a:r>
            <a:r>
              <a:rPr sz="1400" spc="-40" dirty="0">
                <a:latin typeface="Arial"/>
                <a:cs typeface="Arial"/>
              </a:rPr>
              <a:t>implementación </a:t>
            </a:r>
            <a:r>
              <a:rPr sz="1400" spc="-10" dirty="0">
                <a:latin typeface="Arial"/>
                <a:cs typeface="Arial"/>
              </a:rPr>
              <a:t>piloto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ágil.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975347" y="3843528"/>
            <a:ext cx="655320" cy="462280"/>
          </a:xfrm>
          <a:custGeom>
            <a:avLst/>
            <a:gdLst/>
            <a:ahLst/>
            <a:cxnLst/>
            <a:rect l="l" t="t" r="r" b="b"/>
            <a:pathLst>
              <a:path w="655320" h="462279">
                <a:moveTo>
                  <a:pt x="0" y="461772"/>
                </a:moveTo>
                <a:lnTo>
                  <a:pt x="655320" y="461772"/>
                </a:lnTo>
                <a:lnTo>
                  <a:pt x="655320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054722" y="3868928"/>
            <a:ext cx="46735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latin typeface="Arial"/>
                <a:cs typeface="Arial"/>
              </a:rPr>
              <a:t>Scrum  </a:t>
            </a:r>
            <a:r>
              <a:rPr sz="1200" spc="25" dirty="0">
                <a:latin typeface="Arial"/>
                <a:cs typeface="Arial"/>
              </a:rPr>
              <a:t>M</a:t>
            </a:r>
            <a:r>
              <a:rPr sz="1200" spc="-120" dirty="0">
                <a:latin typeface="Arial"/>
                <a:cs typeface="Arial"/>
              </a:rPr>
              <a:t>a</a:t>
            </a:r>
            <a:r>
              <a:rPr sz="1200" spc="-125" dirty="0">
                <a:latin typeface="Arial"/>
                <a:cs typeface="Arial"/>
              </a:rPr>
              <a:t>s</a:t>
            </a:r>
            <a:r>
              <a:rPr sz="1200" spc="55" dirty="0">
                <a:latin typeface="Arial"/>
                <a:cs typeface="Arial"/>
              </a:rPr>
              <a:t>t</a:t>
            </a:r>
            <a:r>
              <a:rPr sz="1200" spc="-30" dirty="0"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242697"/>
            <a:ext cx="43719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Mapas </a:t>
            </a:r>
            <a:r>
              <a:rPr spc="-190" dirty="0"/>
              <a:t>de </a:t>
            </a:r>
            <a:r>
              <a:rPr spc="-125" dirty="0"/>
              <a:t>historia </a:t>
            </a:r>
            <a:r>
              <a:rPr spc="-190" dirty="0"/>
              <a:t>de</a:t>
            </a:r>
            <a:r>
              <a:rPr spc="-170" dirty="0"/>
              <a:t> usuario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8980" y="788034"/>
            <a:ext cx="1108646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 err="1">
                <a:latin typeface="Arial"/>
                <a:cs typeface="Arial"/>
              </a:rPr>
              <a:t>Objetivo</a:t>
            </a:r>
            <a:r>
              <a:rPr sz="1800" spc="-50" dirty="0">
                <a:latin typeface="Arial"/>
                <a:cs typeface="Arial"/>
              </a:rPr>
              <a:t>: </a:t>
            </a:r>
            <a:r>
              <a:rPr sz="1800" spc="-125" dirty="0" err="1">
                <a:latin typeface="Arial"/>
                <a:cs typeface="Arial"/>
              </a:rPr>
              <a:t>Tener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la </a:t>
            </a:r>
            <a:r>
              <a:rPr sz="1800" spc="-85" dirty="0" err="1">
                <a:latin typeface="Arial"/>
                <a:cs typeface="Arial"/>
              </a:rPr>
              <a:t>visualización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del </a:t>
            </a:r>
            <a:r>
              <a:rPr sz="1800" spc="-45" dirty="0" err="1">
                <a:latin typeface="Arial"/>
                <a:cs typeface="Arial"/>
              </a:rPr>
              <a:t>producto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40" dirty="0">
                <a:latin typeface="Arial"/>
                <a:cs typeface="Arial"/>
              </a:rPr>
              <a:t>a </a:t>
            </a:r>
            <a:r>
              <a:rPr sz="1800" spc="-25" dirty="0">
                <a:latin typeface="Arial"/>
                <a:cs typeface="Arial"/>
              </a:rPr>
              <a:t>alto </a:t>
            </a:r>
            <a:r>
              <a:rPr sz="1800" spc="-50" dirty="0" err="1">
                <a:latin typeface="Arial"/>
                <a:cs typeface="Arial"/>
              </a:rPr>
              <a:t>nivel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para </a:t>
            </a:r>
            <a:r>
              <a:rPr sz="1800" spc="-70" dirty="0" err="1">
                <a:latin typeface="Arial"/>
                <a:cs typeface="Arial"/>
              </a:rPr>
              <a:t>logra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45" dirty="0" err="1">
                <a:latin typeface="Arial"/>
                <a:cs typeface="Arial"/>
              </a:rPr>
              <a:t>priorizar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y </a:t>
            </a:r>
            <a:r>
              <a:rPr sz="1800" spc="-85" dirty="0" err="1">
                <a:latin typeface="Arial"/>
                <a:cs typeface="Arial"/>
              </a:rPr>
              <a:t>organizar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85" dirty="0" err="1">
                <a:latin typeface="Arial"/>
                <a:cs typeface="Arial"/>
              </a:rPr>
              <a:t>los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80" dirty="0" err="1">
                <a:latin typeface="Arial"/>
                <a:cs typeface="Arial"/>
              </a:rPr>
              <a:t>entregables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de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valor.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  <a:spcBef>
                <a:spcPts val="5"/>
              </a:spcBef>
            </a:pPr>
            <a:r>
              <a:rPr sz="1800" spc="-110" dirty="0" err="1">
                <a:latin typeface="Arial"/>
                <a:cs typeface="Arial"/>
              </a:rPr>
              <a:t>Resultados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95" dirty="0" err="1">
                <a:latin typeface="Arial"/>
                <a:cs typeface="Arial"/>
              </a:rPr>
              <a:t>esperados</a:t>
            </a:r>
            <a:r>
              <a:rPr sz="1800" spc="-95" dirty="0">
                <a:latin typeface="Arial"/>
                <a:cs typeface="Arial"/>
              </a:rPr>
              <a:t>: </a:t>
            </a:r>
            <a:r>
              <a:rPr sz="1800" spc="-160" dirty="0">
                <a:latin typeface="Arial"/>
                <a:cs typeface="Arial"/>
              </a:rPr>
              <a:t>A </a:t>
            </a:r>
            <a:r>
              <a:rPr sz="1800" spc="-85" dirty="0" err="1">
                <a:latin typeface="Arial"/>
                <a:cs typeface="Arial"/>
              </a:rPr>
              <a:t>través</a:t>
            </a:r>
            <a:r>
              <a:rPr sz="1800" spc="-85" dirty="0">
                <a:latin typeface="Arial"/>
                <a:cs typeface="Arial"/>
              </a:rPr>
              <a:t> de </a:t>
            </a:r>
            <a:r>
              <a:rPr sz="1800" spc="-70" dirty="0">
                <a:latin typeface="Arial"/>
                <a:cs typeface="Arial"/>
              </a:rPr>
              <a:t>la </a:t>
            </a:r>
            <a:r>
              <a:rPr sz="1800" spc="-70" dirty="0" err="1">
                <a:latin typeface="Arial"/>
                <a:cs typeface="Arial"/>
              </a:rPr>
              <a:t>practica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de </a:t>
            </a:r>
            <a:r>
              <a:rPr sz="1800" spc="-85" dirty="0">
                <a:latin typeface="Arial"/>
                <a:cs typeface="Arial"/>
              </a:rPr>
              <a:t>user Story </a:t>
            </a:r>
            <a:r>
              <a:rPr sz="1800" spc="-65" dirty="0">
                <a:latin typeface="Arial"/>
                <a:cs typeface="Arial"/>
              </a:rPr>
              <a:t>Mapping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70" dirty="0" err="1">
                <a:latin typeface="Arial"/>
                <a:cs typeface="Arial"/>
              </a:rPr>
              <a:t>logran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85" dirty="0" err="1">
                <a:latin typeface="Arial"/>
                <a:cs typeface="Arial"/>
              </a:rPr>
              <a:t>los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120" dirty="0" err="1">
                <a:latin typeface="Arial"/>
                <a:cs typeface="Arial"/>
              </a:rPr>
              <a:t>mapas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100" dirty="0" err="1">
                <a:latin typeface="Arial"/>
                <a:cs typeface="Arial"/>
              </a:rPr>
              <a:t>visuales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85" dirty="0" err="1">
                <a:latin typeface="Arial"/>
                <a:cs typeface="Arial"/>
              </a:rPr>
              <a:t>los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backlogs.  </a:t>
            </a:r>
            <a:r>
              <a:rPr sz="1800" spc="-75" dirty="0">
                <a:latin typeface="Arial"/>
                <a:cs typeface="Arial"/>
              </a:rPr>
              <a:t>Durante </a:t>
            </a:r>
            <a:r>
              <a:rPr sz="1800" spc="-110" dirty="0">
                <a:latin typeface="Arial"/>
                <a:cs typeface="Arial"/>
              </a:rPr>
              <a:t>las </a:t>
            </a:r>
            <a:r>
              <a:rPr sz="1800" spc="-75" dirty="0" err="1">
                <a:latin typeface="Arial"/>
                <a:cs typeface="Arial"/>
              </a:rPr>
              <a:t>actividades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65" dirty="0" err="1">
                <a:latin typeface="Arial"/>
                <a:cs typeface="Arial"/>
              </a:rPr>
              <a:t>grupo</a:t>
            </a:r>
            <a:r>
              <a:rPr sz="1800" spc="-65" dirty="0">
                <a:latin typeface="Arial"/>
                <a:cs typeface="Arial"/>
              </a:rPr>
              <a:t>, </a:t>
            </a:r>
            <a:r>
              <a:rPr sz="1800" spc="-140" dirty="0">
                <a:latin typeface="Arial"/>
                <a:cs typeface="Arial"/>
              </a:rPr>
              <a:t>a </a:t>
            </a:r>
            <a:r>
              <a:rPr sz="1800" spc="-80" dirty="0" err="1">
                <a:latin typeface="Arial"/>
                <a:cs typeface="Arial"/>
              </a:rPr>
              <a:t>través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de </a:t>
            </a:r>
            <a:r>
              <a:rPr sz="1800" spc="-70" dirty="0">
                <a:latin typeface="Arial"/>
                <a:cs typeface="Arial"/>
              </a:rPr>
              <a:t>la </a:t>
            </a:r>
            <a:r>
              <a:rPr sz="1800" spc="-55" dirty="0" err="1">
                <a:latin typeface="Arial"/>
                <a:cs typeface="Arial"/>
              </a:rPr>
              <a:t>herramienta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100" dirty="0" err="1">
                <a:latin typeface="Arial"/>
                <a:cs typeface="Arial"/>
              </a:rPr>
              <a:t>mapa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65" dirty="0" err="1">
                <a:latin typeface="Arial"/>
                <a:cs typeface="Arial"/>
              </a:rPr>
              <a:t>historias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40" dirty="0" err="1">
                <a:latin typeface="Arial"/>
                <a:cs typeface="Arial"/>
              </a:rPr>
              <a:t>facilita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la </a:t>
            </a:r>
            <a:r>
              <a:rPr sz="1800" spc="-55" dirty="0" err="1">
                <a:latin typeface="Arial"/>
                <a:cs typeface="Arial"/>
              </a:rPr>
              <a:t>priorización</a:t>
            </a:r>
            <a:r>
              <a:rPr sz="1800" spc="-55" dirty="0">
                <a:latin typeface="Arial"/>
                <a:cs typeface="Arial"/>
              </a:rPr>
              <a:t>,  </a:t>
            </a:r>
            <a:r>
              <a:rPr sz="1800" spc="-45" dirty="0" err="1">
                <a:latin typeface="Arial"/>
                <a:cs typeface="Arial"/>
              </a:rPr>
              <a:t>identificación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y </a:t>
            </a:r>
            <a:r>
              <a:rPr sz="1800" spc="-90" dirty="0" err="1">
                <a:latin typeface="Arial"/>
                <a:cs typeface="Arial"/>
              </a:rPr>
              <a:t>organización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65" dirty="0" err="1">
                <a:latin typeface="Arial"/>
                <a:cs typeface="Arial"/>
              </a:rPr>
              <a:t>historias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110" dirty="0" err="1">
                <a:latin typeface="Arial"/>
                <a:cs typeface="Arial"/>
              </a:rPr>
              <a:t>épicas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y </a:t>
            </a:r>
            <a:r>
              <a:rPr sz="1800" spc="-80" dirty="0" err="1">
                <a:latin typeface="Arial"/>
                <a:cs typeface="Arial"/>
              </a:rPr>
              <a:t>componentes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del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45" dirty="0" err="1">
                <a:latin typeface="Arial"/>
                <a:cs typeface="Arial"/>
              </a:rPr>
              <a:t>producto</a:t>
            </a:r>
            <a:r>
              <a:rPr sz="1800" spc="-45" dirty="0"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871" y="2465832"/>
            <a:ext cx="5170932" cy="18364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57983" y="3683508"/>
            <a:ext cx="3817620" cy="2409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29071" y="2446020"/>
            <a:ext cx="3793235" cy="27873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702040" y="3154679"/>
            <a:ext cx="2791968" cy="29687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242697"/>
            <a:ext cx="83216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Mapas </a:t>
            </a:r>
            <a:r>
              <a:rPr spc="-190" dirty="0"/>
              <a:t>de </a:t>
            </a:r>
            <a:r>
              <a:rPr spc="-125" dirty="0"/>
              <a:t>historia </a:t>
            </a:r>
            <a:r>
              <a:rPr spc="-190" dirty="0"/>
              <a:t>de </a:t>
            </a:r>
            <a:r>
              <a:rPr spc="-170" dirty="0"/>
              <a:t>usuario </a:t>
            </a:r>
            <a:r>
              <a:rPr spc="-204" dirty="0"/>
              <a:t>(Amsys</a:t>
            </a:r>
            <a:r>
              <a:rPr spc="-30" dirty="0"/>
              <a:t> </a:t>
            </a:r>
            <a:r>
              <a:rPr spc="-175" dirty="0"/>
              <a:t>Decommisioning)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7299" y="1456944"/>
            <a:ext cx="4903834" cy="40751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90004" y="1767839"/>
            <a:ext cx="3776472" cy="276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242697"/>
            <a:ext cx="6831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Mapas </a:t>
            </a:r>
            <a:r>
              <a:rPr spc="-190" dirty="0"/>
              <a:t>de </a:t>
            </a:r>
            <a:r>
              <a:rPr spc="-125" dirty="0"/>
              <a:t>historia </a:t>
            </a:r>
            <a:r>
              <a:rPr spc="-190" dirty="0"/>
              <a:t>de </a:t>
            </a:r>
            <a:r>
              <a:rPr spc="-170" dirty="0"/>
              <a:t>usuario </a:t>
            </a:r>
            <a:r>
              <a:rPr spc="-240" dirty="0"/>
              <a:t>(CBS</a:t>
            </a:r>
            <a:r>
              <a:rPr spc="-100" dirty="0"/>
              <a:t> </a:t>
            </a:r>
            <a:r>
              <a:rPr spc="-165" dirty="0"/>
              <a:t>Postpago)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8011" y="838200"/>
            <a:ext cx="10442448" cy="5134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916" y="242697"/>
            <a:ext cx="31292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Backlog </a:t>
            </a:r>
            <a:r>
              <a:rPr spc="-190" dirty="0"/>
              <a:t>de</a:t>
            </a:r>
            <a:r>
              <a:rPr spc="-140" dirty="0"/>
              <a:t> </a:t>
            </a:r>
            <a:r>
              <a:rPr spc="-165" dirty="0"/>
              <a:t>producto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9688" y="2403475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Objetivo: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9688" y="2952115"/>
            <a:ext cx="5541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Gestionar </a:t>
            </a:r>
            <a:r>
              <a:rPr sz="1800" spc="-105" dirty="0">
                <a:latin typeface="Arial"/>
                <a:cs typeface="Arial"/>
              </a:rPr>
              <a:t>ambos </a:t>
            </a:r>
            <a:r>
              <a:rPr sz="1800" spc="-75" dirty="0">
                <a:latin typeface="Arial"/>
                <a:cs typeface="Arial"/>
              </a:rPr>
              <a:t>proyectos </a:t>
            </a:r>
            <a:r>
              <a:rPr sz="1800" spc="-140" dirty="0">
                <a:latin typeface="Arial"/>
                <a:cs typeface="Arial"/>
              </a:rPr>
              <a:t>a </a:t>
            </a:r>
            <a:r>
              <a:rPr sz="1800" spc="-80" dirty="0">
                <a:latin typeface="Arial"/>
                <a:cs typeface="Arial"/>
              </a:rPr>
              <a:t>través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65" dirty="0">
                <a:latin typeface="Arial"/>
                <a:cs typeface="Arial"/>
              </a:rPr>
              <a:t>la </a:t>
            </a:r>
            <a:r>
              <a:rPr sz="1800" spc="-55" dirty="0">
                <a:latin typeface="Arial"/>
                <a:cs typeface="Arial"/>
              </a:rPr>
              <a:t>herramienta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180" dirty="0">
                <a:latin typeface="Arial"/>
                <a:cs typeface="Arial"/>
              </a:rPr>
              <a:t>JIRA.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688" y="3500754"/>
            <a:ext cx="2142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0" dirty="0">
                <a:latin typeface="Trebuchet MS"/>
                <a:cs typeface="Trebuchet MS"/>
              </a:rPr>
              <a:t>Resultados</a:t>
            </a:r>
            <a:r>
              <a:rPr sz="1800" b="1" spc="-190" dirty="0">
                <a:latin typeface="Trebuchet MS"/>
                <a:cs typeface="Trebuchet MS"/>
              </a:rPr>
              <a:t> </a:t>
            </a:r>
            <a:r>
              <a:rPr sz="1800" b="1" spc="-105" dirty="0">
                <a:latin typeface="Trebuchet MS"/>
                <a:cs typeface="Trebuchet MS"/>
              </a:rPr>
              <a:t>esperados: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9688" y="4049648"/>
            <a:ext cx="68262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720" algn="l"/>
              </a:tabLst>
            </a:pPr>
            <a:r>
              <a:rPr sz="1800" spc="-95" dirty="0">
                <a:latin typeface="Arial"/>
                <a:cs typeface="Arial"/>
              </a:rPr>
              <a:t>Facilidad </a:t>
            </a:r>
            <a:r>
              <a:rPr sz="1800" spc="-85" dirty="0">
                <a:latin typeface="Arial"/>
                <a:cs typeface="Arial"/>
              </a:rPr>
              <a:t>en </a:t>
            </a:r>
            <a:r>
              <a:rPr sz="1800" spc="-65" dirty="0">
                <a:latin typeface="Arial"/>
                <a:cs typeface="Arial"/>
              </a:rPr>
              <a:t>la </a:t>
            </a:r>
            <a:r>
              <a:rPr sz="1800" spc="-75" dirty="0">
                <a:latin typeface="Arial"/>
                <a:cs typeface="Arial"/>
              </a:rPr>
              <a:t>gestión </a:t>
            </a:r>
            <a:r>
              <a:rPr sz="1800" spc="-90" dirty="0">
                <a:latin typeface="Arial"/>
                <a:cs typeface="Arial"/>
              </a:rPr>
              <a:t>y </a:t>
            </a:r>
            <a:r>
              <a:rPr sz="1800" spc="-35" dirty="0">
                <a:latin typeface="Arial"/>
                <a:cs typeface="Arial"/>
              </a:rPr>
              <a:t>control </a:t>
            </a:r>
            <a:r>
              <a:rPr sz="1800" spc="-85" dirty="0">
                <a:latin typeface="Arial"/>
                <a:cs typeface="Arial"/>
              </a:rPr>
              <a:t>de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actividades.</a:t>
            </a:r>
            <a:endParaRPr sz="18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60" dirty="0">
                <a:latin typeface="Arial"/>
                <a:cs typeface="Arial"/>
              </a:rPr>
              <a:t>Mejores </a:t>
            </a:r>
            <a:r>
              <a:rPr sz="1800" spc="-90" dirty="0">
                <a:latin typeface="Arial"/>
                <a:cs typeface="Arial"/>
              </a:rPr>
              <a:t>proyecciones y </a:t>
            </a:r>
            <a:r>
              <a:rPr sz="1800" spc="-85" dirty="0">
                <a:latin typeface="Arial"/>
                <a:cs typeface="Arial"/>
              </a:rPr>
              <a:t>estimaciones de compromisos </a:t>
            </a:r>
            <a:r>
              <a:rPr sz="1800" spc="-80" dirty="0">
                <a:latin typeface="Arial"/>
                <a:cs typeface="Arial"/>
              </a:rPr>
              <a:t>en </a:t>
            </a:r>
            <a:r>
              <a:rPr sz="1800" spc="-30" dirty="0">
                <a:latin typeface="Arial"/>
                <a:cs typeface="Arial"/>
              </a:rPr>
              <a:t>tiempo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real.</a:t>
            </a:r>
            <a:endParaRPr sz="18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720" algn="l"/>
              </a:tabLst>
            </a:pPr>
            <a:r>
              <a:rPr sz="1800" spc="-90" dirty="0">
                <a:latin typeface="Arial"/>
                <a:cs typeface="Arial"/>
              </a:rPr>
              <a:t>Colaboración </a:t>
            </a:r>
            <a:r>
              <a:rPr sz="1800" spc="-40" dirty="0">
                <a:latin typeface="Arial"/>
                <a:cs typeface="Arial"/>
              </a:rPr>
              <a:t>entre </a:t>
            </a:r>
            <a:r>
              <a:rPr sz="1800" spc="-85" dirty="0">
                <a:latin typeface="Arial"/>
                <a:cs typeface="Arial"/>
              </a:rPr>
              <a:t>los </a:t>
            </a:r>
            <a:r>
              <a:rPr sz="1800" spc="-70" dirty="0">
                <a:latin typeface="Arial"/>
                <a:cs typeface="Arial"/>
              </a:rPr>
              <a:t>miembros </a:t>
            </a:r>
            <a:r>
              <a:rPr sz="1800" spc="-50" dirty="0">
                <a:latin typeface="Arial"/>
                <a:cs typeface="Arial"/>
              </a:rPr>
              <a:t>del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equipo.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03464" y="2319527"/>
            <a:ext cx="3901440" cy="3248025"/>
          </a:xfrm>
          <a:custGeom>
            <a:avLst/>
            <a:gdLst/>
            <a:ahLst/>
            <a:cxnLst/>
            <a:rect l="l" t="t" r="r" b="b"/>
            <a:pathLst>
              <a:path w="3901440" h="3248025">
                <a:moveTo>
                  <a:pt x="0" y="541274"/>
                </a:moveTo>
                <a:lnTo>
                  <a:pt x="1986" y="494567"/>
                </a:lnTo>
                <a:lnTo>
                  <a:pt x="7838" y="448965"/>
                </a:lnTo>
                <a:lnTo>
                  <a:pt x="17392" y="404629"/>
                </a:lnTo>
                <a:lnTo>
                  <a:pt x="30486" y="361722"/>
                </a:lnTo>
                <a:lnTo>
                  <a:pt x="46958" y="320406"/>
                </a:lnTo>
                <a:lnTo>
                  <a:pt x="66646" y="280843"/>
                </a:lnTo>
                <a:lnTo>
                  <a:pt x="89386" y="243196"/>
                </a:lnTo>
                <a:lnTo>
                  <a:pt x="115017" y="207628"/>
                </a:lnTo>
                <a:lnTo>
                  <a:pt x="143376" y="174300"/>
                </a:lnTo>
                <a:lnTo>
                  <a:pt x="174300" y="143376"/>
                </a:lnTo>
                <a:lnTo>
                  <a:pt x="207628" y="115017"/>
                </a:lnTo>
                <a:lnTo>
                  <a:pt x="243196" y="89386"/>
                </a:lnTo>
                <a:lnTo>
                  <a:pt x="280843" y="66646"/>
                </a:lnTo>
                <a:lnTo>
                  <a:pt x="320406" y="46958"/>
                </a:lnTo>
                <a:lnTo>
                  <a:pt x="361722" y="30486"/>
                </a:lnTo>
                <a:lnTo>
                  <a:pt x="404629" y="17392"/>
                </a:lnTo>
                <a:lnTo>
                  <a:pt x="448965" y="7838"/>
                </a:lnTo>
                <a:lnTo>
                  <a:pt x="494567" y="1986"/>
                </a:lnTo>
                <a:lnTo>
                  <a:pt x="541274" y="0"/>
                </a:lnTo>
                <a:lnTo>
                  <a:pt x="3360165" y="0"/>
                </a:lnTo>
                <a:lnTo>
                  <a:pt x="3406872" y="1986"/>
                </a:lnTo>
                <a:lnTo>
                  <a:pt x="3452474" y="7838"/>
                </a:lnTo>
                <a:lnTo>
                  <a:pt x="3496810" y="17392"/>
                </a:lnTo>
                <a:lnTo>
                  <a:pt x="3539717" y="30486"/>
                </a:lnTo>
                <a:lnTo>
                  <a:pt x="3581033" y="46958"/>
                </a:lnTo>
                <a:lnTo>
                  <a:pt x="3620596" y="66646"/>
                </a:lnTo>
                <a:lnTo>
                  <a:pt x="3658243" y="89386"/>
                </a:lnTo>
                <a:lnTo>
                  <a:pt x="3693811" y="115017"/>
                </a:lnTo>
                <a:lnTo>
                  <a:pt x="3727139" y="143376"/>
                </a:lnTo>
                <a:lnTo>
                  <a:pt x="3758063" y="174300"/>
                </a:lnTo>
                <a:lnTo>
                  <a:pt x="3786422" y="207628"/>
                </a:lnTo>
                <a:lnTo>
                  <a:pt x="3812053" y="243196"/>
                </a:lnTo>
                <a:lnTo>
                  <a:pt x="3834793" y="280843"/>
                </a:lnTo>
                <a:lnTo>
                  <a:pt x="3854481" y="320406"/>
                </a:lnTo>
                <a:lnTo>
                  <a:pt x="3870953" y="361722"/>
                </a:lnTo>
                <a:lnTo>
                  <a:pt x="3884047" y="404629"/>
                </a:lnTo>
                <a:lnTo>
                  <a:pt x="3893601" y="448965"/>
                </a:lnTo>
                <a:lnTo>
                  <a:pt x="3899453" y="494567"/>
                </a:lnTo>
                <a:lnTo>
                  <a:pt x="3901439" y="541274"/>
                </a:lnTo>
                <a:lnTo>
                  <a:pt x="3901439" y="2706370"/>
                </a:lnTo>
                <a:lnTo>
                  <a:pt x="3899453" y="2753076"/>
                </a:lnTo>
                <a:lnTo>
                  <a:pt x="3893601" y="2798678"/>
                </a:lnTo>
                <a:lnTo>
                  <a:pt x="3884047" y="2843014"/>
                </a:lnTo>
                <a:lnTo>
                  <a:pt x="3870953" y="2885921"/>
                </a:lnTo>
                <a:lnTo>
                  <a:pt x="3854481" y="2927237"/>
                </a:lnTo>
                <a:lnTo>
                  <a:pt x="3834793" y="2966800"/>
                </a:lnTo>
                <a:lnTo>
                  <a:pt x="3812053" y="3004447"/>
                </a:lnTo>
                <a:lnTo>
                  <a:pt x="3786422" y="3040015"/>
                </a:lnTo>
                <a:lnTo>
                  <a:pt x="3758063" y="3073343"/>
                </a:lnTo>
                <a:lnTo>
                  <a:pt x="3727139" y="3104267"/>
                </a:lnTo>
                <a:lnTo>
                  <a:pt x="3693811" y="3132626"/>
                </a:lnTo>
                <a:lnTo>
                  <a:pt x="3658243" y="3158257"/>
                </a:lnTo>
                <a:lnTo>
                  <a:pt x="3620596" y="3180997"/>
                </a:lnTo>
                <a:lnTo>
                  <a:pt x="3581033" y="3200685"/>
                </a:lnTo>
                <a:lnTo>
                  <a:pt x="3539717" y="3217157"/>
                </a:lnTo>
                <a:lnTo>
                  <a:pt x="3496810" y="3230251"/>
                </a:lnTo>
                <a:lnTo>
                  <a:pt x="3452474" y="3239805"/>
                </a:lnTo>
                <a:lnTo>
                  <a:pt x="3406872" y="3245657"/>
                </a:lnTo>
                <a:lnTo>
                  <a:pt x="3360165" y="3247644"/>
                </a:lnTo>
                <a:lnTo>
                  <a:pt x="541274" y="3247644"/>
                </a:lnTo>
                <a:lnTo>
                  <a:pt x="494567" y="3245657"/>
                </a:lnTo>
                <a:lnTo>
                  <a:pt x="448965" y="3239805"/>
                </a:lnTo>
                <a:lnTo>
                  <a:pt x="404629" y="3230251"/>
                </a:lnTo>
                <a:lnTo>
                  <a:pt x="361722" y="3217157"/>
                </a:lnTo>
                <a:lnTo>
                  <a:pt x="320406" y="3200685"/>
                </a:lnTo>
                <a:lnTo>
                  <a:pt x="280843" y="3180997"/>
                </a:lnTo>
                <a:lnTo>
                  <a:pt x="243196" y="3158257"/>
                </a:lnTo>
                <a:lnTo>
                  <a:pt x="207628" y="3132626"/>
                </a:lnTo>
                <a:lnTo>
                  <a:pt x="174300" y="3104267"/>
                </a:lnTo>
                <a:lnTo>
                  <a:pt x="143376" y="3073343"/>
                </a:lnTo>
                <a:lnTo>
                  <a:pt x="115017" y="3040015"/>
                </a:lnTo>
                <a:lnTo>
                  <a:pt x="89386" y="3004447"/>
                </a:lnTo>
                <a:lnTo>
                  <a:pt x="66646" y="2966800"/>
                </a:lnTo>
                <a:lnTo>
                  <a:pt x="46958" y="2927237"/>
                </a:lnTo>
                <a:lnTo>
                  <a:pt x="30486" y="2885921"/>
                </a:lnTo>
                <a:lnTo>
                  <a:pt x="17392" y="2843014"/>
                </a:lnTo>
                <a:lnTo>
                  <a:pt x="7838" y="2798678"/>
                </a:lnTo>
                <a:lnTo>
                  <a:pt x="1986" y="2753076"/>
                </a:lnTo>
                <a:lnTo>
                  <a:pt x="0" y="2706370"/>
                </a:lnTo>
                <a:lnTo>
                  <a:pt x="0" y="541274"/>
                </a:lnTo>
                <a:close/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39328" y="2107692"/>
            <a:ext cx="1765300" cy="368935"/>
          </a:xfrm>
          <a:custGeom>
            <a:avLst/>
            <a:gdLst/>
            <a:ahLst/>
            <a:cxnLst/>
            <a:rect l="l" t="t" r="r" b="b"/>
            <a:pathLst>
              <a:path w="1765300" h="368935">
                <a:moveTo>
                  <a:pt x="0" y="368808"/>
                </a:moveTo>
                <a:lnTo>
                  <a:pt x="1764792" y="368808"/>
                </a:lnTo>
                <a:lnTo>
                  <a:pt x="1764792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78916" y="936752"/>
            <a:ext cx="97713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Arial"/>
                <a:cs typeface="Arial"/>
              </a:rPr>
              <a:t>Configuración </a:t>
            </a:r>
            <a:r>
              <a:rPr sz="1800" spc="-55" dirty="0">
                <a:latin typeface="Arial"/>
                <a:cs typeface="Arial"/>
              </a:rPr>
              <a:t>estructura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75" dirty="0">
                <a:latin typeface="Arial"/>
                <a:cs typeface="Arial"/>
              </a:rPr>
              <a:t>JIRA:</a:t>
            </a:r>
            <a:endParaRPr sz="1800" dirty="0">
              <a:latin typeface="Arial"/>
              <a:cs typeface="Arial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spc="-195" dirty="0">
                <a:latin typeface="Arial"/>
                <a:cs typeface="Arial"/>
              </a:rPr>
              <a:t>La </a:t>
            </a:r>
            <a:r>
              <a:rPr sz="1800" spc="-55" dirty="0">
                <a:latin typeface="Arial"/>
                <a:cs typeface="Arial"/>
              </a:rPr>
              <a:t>estructura </a:t>
            </a:r>
            <a:r>
              <a:rPr sz="1800" spc="-80" dirty="0">
                <a:latin typeface="Arial"/>
                <a:cs typeface="Arial"/>
              </a:rPr>
              <a:t>en </a:t>
            </a:r>
            <a:r>
              <a:rPr sz="1800" spc="-215" dirty="0">
                <a:latin typeface="Arial"/>
                <a:cs typeface="Arial"/>
              </a:rPr>
              <a:t>JIRA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80" dirty="0">
                <a:latin typeface="Arial"/>
                <a:cs typeface="Arial"/>
              </a:rPr>
              <a:t>creó </a:t>
            </a:r>
            <a:r>
              <a:rPr sz="1800" spc="-110" dirty="0">
                <a:latin typeface="Arial"/>
                <a:cs typeface="Arial"/>
              </a:rPr>
              <a:t>basado </a:t>
            </a:r>
            <a:r>
              <a:rPr sz="1800" spc="-80" dirty="0">
                <a:latin typeface="Arial"/>
                <a:cs typeface="Arial"/>
              </a:rPr>
              <a:t>en </a:t>
            </a:r>
            <a:r>
              <a:rPr sz="1800" spc="-70" dirty="0">
                <a:latin typeface="Arial"/>
                <a:cs typeface="Arial"/>
              </a:rPr>
              <a:t>la </a:t>
            </a:r>
            <a:r>
              <a:rPr sz="1800" spc="-55" dirty="0">
                <a:latin typeface="Arial"/>
                <a:cs typeface="Arial"/>
              </a:rPr>
              <a:t>estructura del </a:t>
            </a:r>
            <a:r>
              <a:rPr sz="1800" spc="-65" dirty="0">
                <a:latin typeface="Arial"/>
                <a:cs typeface="Arial"/>
              </a:rPr>
              <a:t>plan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75" dirty="0">
                <a:latin typeface="Arial"/>
                <a:cs typeface="Arial"/>
              </a:rPr>
              <a:t>actividades que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65" dirty="0">
                <a:latin typeface="Arial"/>
                <a:cs typeface="Arial"/>
              </a:rPr>
              <a:t>tenía </a:t>
            </a:r>
            <a:r>
              <a:rPr sz="1800" spc="-80" dirty="0">
                <a:latin typeface="Arial"/>
                <a:cs typeface="Arial"/>
              </a:rPr>
              <a:t>en </a:t>
            </a:r>
            <a:r>
              <a:rPr sz="1800" spc="-150" dirty="0">
                <a:latin typeface="Arial"/>
                <a:cs typeface="Arial"/>
              </a:rPr>
              <a:t>Excel </a:t>
            </a:r>
            <a:r>
              <a:rPr sz="1800" spc="-90" dirty="0">
                <a:latin typeface="Arial"/>
                <a:cs typeface="Arial"/>
              </a:rPr>
              <a:t>para </a:t>
            </a:r>
            <a:r>
              <a:rPr sz="1800" spc="-50" dirty="0">
                <a:latin typeface="Arial"/>
                <a:cs typeface="Arial"/>
              </a:rPr>
              <a:t>el  </a:t>
            </a:r>
            <a:r>
              <a:rPr sz="1800" spc="-60" dirty="0">
                <a:latin typeface="Arial"/>
                <a:cs typeface="Arial"/>
              </a:rPr>
              <a:t>proyecto. </a:t>
            </a:r>
            <a:r>
              <a:rPr sz="1800" spc="-245" dirty="0">
                <a:latin typeface="Arial"/>
                <a:cs typeface="Arial"/>
              </a:rPr>
              <a:t>Se </a:t>
            </a:r>
            <a:r>
              <a:rPr sz="1800" spc="-60" dirty="0">
                <a:latin typeface="Arial"/>
                <a:cs typeface="Arial"/>
              </a:rPr>
              <a:t>complementó </a:t>
            </a:r>
            <a:r>
              <a:rPr sz="1800" spc="-50" dirty="0">
                <a:latin typeface="Arial"/>
                <a:cs typeface="Arial"/>
              </a:rPr>
              <a:t>el </a:t>
            </a:r>
            <a:r>
              <a:rPr sz="1800" spc="-60" dirty="0">
                <a:latin typeface="Arial"/>
                <a:cs typeface="Arial"/>
              </a:rPr>
              <a:t>ejercicio </a:t>
            </a:r>
            <a:r>
              <a:rPr sz="1800" spc="-95" dirty="0">
                <a:latin typeface="Arial"/>
                <a:cs typeface="Arial"/>
              </a:rPr>
              <a:t>con </a:t>
            </a:r>
            <a:r>
              <a:rPr sz="1800" spc="-75" dirty="0">
                <a:latin typeface="Arial"/>
                <a:cs typeface="Arial"/>
              </a:rPr>
              <a:t>reuniones </a:t>
            </a:r>
            <a:r>
              <a:rPr sz="1800" spc="-85" dirty="0">
                <a:latin typeface="Arial"/>
                <a:cs typeface="Arial"/>
              </a:rPr>
              <a:t>grupales </a:t>
            </a:r>
            <a:r>
              <a:rPr sz="1800" spc="-70" dirty="0">
                <a:latin typeface="Arial"/>
                <a:cs typeface="Arial"/>
              </a:rPr>
              <a:t>donde </a:t>
            </a:r>
            <a:r>
              <a:rPr sz="1800" spc="-155" dirty="0">
                <a:latin typeface="Arial"/>
                <a:cs typeface="Arial"/>
              </a:rPr>
              <a:t>se </a:t>
            </a:r>
            <a:r>
              <a:rPr sz="1800" spc="-35" dirty="0">
                <a:latin typeface="Arial"/>
                <a:cs typeface="Arial"/>
              </a:rPr>
              <a:t>definió </a:t>
            </a:r>
            <a:r>
              <a:rPr sz="1800" spc="-85" dirty="0">
                <a:latin typeface="Arial"/>
                <a:cs typeface="Arial"/>
              </a:rPr>
              <a:t>en </a:t>
            </a:r>
            <a:r>
              <a:rPr sz="1800" spc="-45" dirty="0">
                <a:latin typeface="Arial"/>
                <a:cs typeface="Arial"/>
              </a:rPr>
              <a:t>conjunto </a:t>
            </a:r>
            <a:r>
              <a:rPr sz="1800" spc="-70" dirty="0">
                <a:latin typeface="Arial"/>
                <a:cs typeface="Arial"/>
              </a:rPr>
              <a:t>la </a:t>
            </a:r>
            <a:r>
              <a:rPr sz="1800" spc="-55" dirty="0">
                <a:latin typeface="Arial"/>
                <a:cs typeface="Arial"/>
              </a:rPr>
              <a:t>estructura  </a:t>
            </a:r>
            <a:r>
              <a:rPr sz="1800" spc="-75" dirty="0">
                <a:latin typeface="Arial"/>
                <a:cs typeface="Arial"/>
              </a:rPr>
              <a:t>que entrega mejores </a:t>
            </a:r>
            <a:r>
              <a:rPr sz="1800" spc="-70" dirty="0">
                <a:latin typeface="Arial"/>
                <a:cs typeface="Arial"/>
              </a:rPr>
              <a:t>beneficios </a:t>
            </a:r>
            <a:r>
              <a:rPr sz="1800" spc="-90" dirty="0">
                <a:latin typeface="Arial"/>
                <a:cs typeface="Arial"/>
              </a:rPr>
              <a:t>para </a:t>
            </a:r>
            <a:r>
              <a:rPr sz="1800" spc="-65" dirty="0">
                <a:latin typeface="Arial"/>
                <a:cs typeface="Arial"/>
              </a:rPr>
              <a:t>seguimiento </a:t>
            </a:r>
            <a:r>
              <a:rPr sz="1800" spc="-85" dirty="0">
                <a:latin typeface="Arial"/>
                <a:cs typeface="Arial"/>
              </a:rPr>
              <a:t>de </a:t>
            </a:r>
            <a:r>
              <a:rPr sz="1800" spc="-120" dirty="0">
                <a:latin typeface="Arial"/>
                <a:cs typeface="Arial"/>
              </a:rPr>
              <a:t>avance </a:t>
            </a:r>
            <a:r>
              <a:rPr sz="1800" spc="-50" dirty="0">
                <a:latin typeface="Arial"/>
                <a:cs typeface="Arial"/>
              </a:rPr>
              <a:t>del</a:t>
            </a:r>
            <a:r>
              <a:rPr sz="1800" spc="-16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producto.</a:t>
            </a:r>
            <a:endParaRPr sz="1800" dirty="0">
              <a:latin typeface="Arial"/>
              <a:cs typeface="Arial"/>
            </a:endParaRPr>
          </a:p>
          <a:p>
            <a:pPr marR="704215" algn="r">
              <a:lnSpc>
                <a:spcPct val="100000"/>
              </a:lnSpc>
              <a:spcBef>
                <a:spcPts val="725"/>
              </a:spcBef>
            </a:pPr>
            <a:r>
              <a:rPr sz="1800" spc="-114" dirty="0">
                <a:latin typeface="Arial"/>
                <a:cs typeface="Arial"/>
              </a:rPr>
              <a:t>Compo</a:t>
            </a:r>
            <a:r>
              <a:rPr sz="1800" spc="-90" dirty="0">
                <a:latin typeface="Arial"/>
                <a:cs typeface="Arial"/>
              </a:rPr>
              <a:t>n</a:t>
            </a:r>
            <a:r>
              <a:rPr sz="1800" spc="-85" dirty="0">
                <a:latin typeface="Arial"/>
                <a:cs typeface="Arial"/>
              </a:rPr>
              <a:t>e</a:t>
            </a:r>
            <a:r>
              <a:rPr sz="1800" spc="-90" dirty="0">
                <a:latin typeface="Arial"/>
                <a:cs typeface="Arial"/>
              </a:rPr>
              <a:t>n</a:t>
            </a:r>
            <a:r>
              <a:rPr sz="1800" spc="70" dirty="0">
                <a:latin typeface="Arial"/>
                <a:cs typeface="Arial"/>
              </a:rPr>
              <a:t>t</a:t>
            </a:r>
            <a:r>
              <a:rPr sz="1800" spc="-110" dirty="0">
                <a:latin typeface="Arial"/>
                <a:cs typeface="Arial"/>
              </a:rPr>
              <a:t>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25028" y="3163823"/>
            <a:ext cx="914400" cy="32321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350"/>
              </a:spcBef>
            </a:pPr>
            <a:r>
              <a:rPr sz="1400" spc="-185" dirty="0">
                <a:solidFill>
                  <a:srgbClr val="FFFFFF"/>
                </a:solidFill>
                <a:latin typeface="Arial"/>
                <a:cs typeface="Arial"/>
              </a:rPr>
              <a:t>EPICA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81388" y="2697479"/>
            <a:ext cx="775970" cy="36004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62229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489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Historia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581388" y="3430523"/>
            <a:ext cx="775970" cy="36004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490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Historia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225028" y="4776215"/>
            <a:ext cx="914400" cy="323215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350"/>
              </a:spcBef>
            </a:pPr>
            <a:r>
              <a:rPr sz="1400" spc="-185" dirty="0">
                <a:solidFill>
                  <a:srgbClr val="FFFFFF"/>
                </a:solidFill>
                <a:latin typeface="Arial"/>
                <a:cs typeface="Arial"/>
              </a:rPr>
              <a:t>EPICA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81388" y="4744211"/>
            <a:ext cx="775970" cy="358140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484"/>
              </a:spcBef>
            </a:pPr>
            <a:r>
              <a:rPr sz="1400" spc="-45" dirty="0">
                <a:solidFill>
                  <a:srgbClr val="FFFFFF"/>
                </a:solidFill>
                <a:latin typeface="Arial"/>
                <a:cs typeface="Arial"/>
              </a:rPr>
              <a:t>Historia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61497" y="2578734"/>
            <a:ext cx="963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1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2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3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45622" y="3323971"/>
            <a:ext cx="963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1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2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3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4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86770" y="4716856"/>
            <a:ext cx="963294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1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spcBef>
                <a:spcPts val="5"/>
              </a:spcBef>
              <a:buFont typeface="Wingdings"/>
              <a:buChar char=""/>
              <a:tabLst>
                <a:tab pos="185420" algn="l"/>
              </a:tabLst>
            </a:pPr>
            <a:r>
              <a:rPr sz="1200" spc="-100" dirty="0">
                <a:latin typeface="Arial"/>
                <a:cs typeface="Arial"/>
              </a:rPr>
              <a:t>Tarea </a:t>
            </a:r>
            <a:r>
              <a:rPr sz="1200" spc="-60" dirty="0">
                <a:latin typeface="Arial"/>
                <a:cs typeface="Arial"/>
              </a:rPr>
              <a:t>2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(hrs)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34982" y="2877311"/>
            <a:ext cx="447040" cy="426720"/>
          </a:xfrm>
          <a:custGeom>
            <a:avLst/>
            <a:gdLst/>
            <a:ahLst/>
            <a:cxnLst/>
            <a:rect l="l" t="t" r="r" b="b"/>
            <a:pathLst>
              <a:path w="447040" h="426720">
                <a:moveTo>
                  <a:pt x="387431" y="48003"/>
                </a:moveTo>
                <a:lnTo>
                  <a:pt x="0" y="417322"/>
                </a:lnTo>
                <a:lnTo>
                  <a:pt x="8763" y="426592"/>
                </a:lnTo>
                <a:lnTo>
                  <a:pt x="396174" y="57168"/>
                </a:lnTo>
                <a:lnTo>
                  <a:pt x="387431" y="48003"/>
                </a:lnTo>
                <a:close/>
              </a:path>
              <a:path w="447040" h="426720">
                <a:moveTo>
                  <a:pt x="432860" y="39242"/>
                </a:moveTo>
                <a:lnTo>
                  <a:pt x="396621" y="39242"/>
                </a:lnTo>
                <a:lnTo>
                  <a:pt x="405384" y="48387"/>
                </a:lnTo>
                <a:lnTo>
                  <a:pt x="396174" y="57168"/>
                </a:lnTo>
                <a:lnTo>
                  <a:pt x="418084" y="80137"/>
                </a:lnTo>
                <a:lnTo>
                  <a:pt x="432860" y="39242"/>
                </a:lnTo>
                <a:close/>
              </a:path>
              <a:path w="447040" h="426720">
                <a:moveTo>
                  <a:pt x="396621" y="39242"/>
                </a:moveTo>
                <a:lnTo>
                  <a:pt x="387431" y="48003"/>
                </a:lnTo>
                <a:lnTo>
                  <a:pt x="396174" y="57168"/>
                </a:lnTo>
                <a:lnTo>
                  <a:pt x="405384" y="48387"/>
                </a:lnTo>
                <a:lnTo>
                  <a:pt x="396621" y="39242"/>
                </a:lnTo>
                <a:close/>
              </a:path>
              <a:path w="447040" h="426720">
                <a:moveTo>
                  <a:pt x="447040" y="0"/>
                </a:moveTo>
                <a:lnTo>
                  <a:pt x="365506" y="25018"/>
                </a:lnTo>
                <a:lnTo>
                  <a:pt x="387431" y="48003"/>
                </a:lnTo>
                <a:lnTo>
                  <a:pt x="396621" y="39242"/>
                </a:lnTo>
                <a:lnTo>
                  <a:pt x="432860" y="39242"/>
                </a:lnTo>
                <a:lnTo>
                  <a:pt x="44704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60002" y="3294379"/>
            <a:ext cx="422909" cy="316230"/>
          </a:xfrm>
          <a:custGeom>
            <a:avLst/>
            <a:gdLst/>
            <a:ahLst/>
            <a:cxnLst/>
            <a:rect l="l" t="t" r="r" b="b"/>
            <a:pathLst>
              <a:path w="422909" h="316229">
                <a:moveTo>
                  <a:pt x="357666" y="275847"/>
                </a:moveTo>
                <a:lnTo>
                  <a:pt x="338708" y="301371"/>
                </a:lnTo>
                <a:lnTo>
                  <a:pt x="422655" y="316230"/>
                </a:lnTo>
                <a:lnTo>
                  <a:pt x="406081" y="283464"/>
                </a:lnTo>
                <a:lnTo>
                  <a:pt x="367919" y="283464"/>
                </a:lnTo>
                <a:lnTo>
                  <a:pt x="357666" y="275847"/>
                </a:lnTo>
                <a:close/>
              </a:path>
              <a:path w="422909" h="316229">
                <a:moveTo>
                  <a:pt x="365194" y="265711"/>
                </a:moveTo>
                <a:lnTo>
                  <a:pt x="357666" y="275847"/>
                </a:lnTo>
                <a:lnTo>
                  <a:pt x="367919" y="283464"/>
                </a:lnTo>
                <a:lnTo>
                  <a:pt x="375412" y="273304"/>
                </a:lnTo>
                <a:lnTo>
                  <a:pt x="365194" y="265711"/>
                </a:lnTo>
                <a:close/>
              </a:path>
              <a:path w="422909" h="316229">
                <a:moveTo>
                  <a:pt x="384175" y="240157"/>
                </a:moveTo>
                <a:lnTo>
                  <a:pt x="365194" y="265711"/>
                </a:lnTo>
                <a:lnTo>
                  <a:pt x="375412" y="273304"/>
                </a:lnTo>
                <a:lnTo>
                  <a:pt x="367919" y="283464"/>
                </a:lnTo>
                <a:lnTo>
                  <a:pt x="406081" y="283464"/>
                </a:lnTo>
                <a:lnTo>
                  <a:pt x="384175" y="240157"/>
                </a:lnTo>
                <a:close/>
              </a:path>
              <a:path w="422909" h="316229">
                <a:moveTo>
                  <a:pt x="7620" y="0"/>
                </a:moveTo>
                <a:lnTo>
                  <a:pt x="0" y="10160"/>
                </a:lnTo>
                <a:lnTo>
                  <a:pt x="357666" y="275847"/>
                </a:lnTo>
                <a:lnTo>
                  <a:pt x="365194" y="265711"/>
                </a:lnTo>
                <a:lnTo>
                  <a:pt x="762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9173" y="4886959"/>
            <a:ext cx="443230" cy="76200"/>
          </a:xfrm>
          <a:custGeom>
            <a:avLst/>
            <a:gdLst/>
            <a:ahLst/>
            <a:cxnLst/>
            <a:rect l="l" t="t" r="r" b="b"/>
            <a:pathLst>
              <a:path w="443229" h="76200">
                <a:moveTo>
                  <a:pt x="433718" y="31368"/>
                </a:moveTo>
                <a:lnTo>
                  <a:pt x="379095" y="31368"/>
                </a:lnTo>
                <a:lnTo>
                  <a:pt x="379602" y="44068"/>
                </a:lnTo>
                <a:lnTo>
                  <a:pt x="366861" y="44487"/>
                </a:lnTo>
                <a:lnTo>
                  <a:pt x="367919" y="76200"/>
                </a:lnTo>
                <a:lnTo>
                  <a:pt x="442849" y="35559"/>
                </a:lnTo>
                <a:lnTo>
                  <a:pt x="433718" y="31368"/>
                </a:lnTo>
                <a:close/>
              </a:path>
              <a:path w="443229" h="76200">
                <a:moveTo>
                  <a:pt x="366438" y="31784"/>
                </a:moveTo>
                <a:lnTo>
                  <a:pt x="0" y="43814"/>
                </a:lnTo>
                <a:lnTo>
                  <a:pt x="507" y="56514"/>
                </a:lnTo>
                <a:lnTo>
                  <a:pt x="366861" y="44487"/>
                </a:lnTo>
                <a:lnTo>
                  <a:pt x="366438" y="31784"/>
                </a:lnTo>
                <a:close/>
              </a:path>
              <a:path w="443229" h="76200">
                <a:moveTo>
                  <a:pt x="379095" y="31368"/>
                </a:moveTo>
                <a:lnTo>
                  <a:pt x="366438" y="31784"/>
                </a:lnTo>
                <a:lnTo>
                  <a:pt x="366861" y="44487"/>
                </a:lnTo>
                <a:lnTo>
                  <a:pt x="379602" y="44068"/>
                </a:lnTo>
                <a:lnTo>
                  <a:pt x="379095" y="31368"/>
                </a:lnTo>
                <a:close/>
              </a:path>
              <a:path w="443229" h="76200">
                <a:moveTo>
                  <a:pt x="365378" y="0"/>
                </a:moveTo>
                <a:lnTo>
                  <a:pt x="366438" y="31784"/>
                </a:lnTo>
                <a:lnTo>
                  <a:pt x="379095" y="31368"/>
                </a:lnTo>
                <a:lnTo>
                  <a:pt x="433718" y="31368"/>
                </a:lnTo>
                <a:lnTo>
                  <a:pt x="36537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99859" y="1635251"/>
            <a:ext cx="1339595" cy="513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83423" y="1635251"/>
            <a:ext cx="629412" cy="513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04988" y="1635251"/>
            <a:ext cx="368807" cy="513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632193" y="1582747"/>
            <a:ext cx="4950460" cy="112268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800" spc="-125" dirty="0">
                <a:latin typeface="Arial"/>
                <a:cs typeface="Arial"/>
              </a:rPr>
              <a:t>Ecosistema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ágil:</a:t>
            </a:r>
            <a:endParaRPr sz="1800" dirty="0">
              <a:latin typeface="Arial"/>
              <a:cs typeface="Arial"/>
            </a:endParaRPr>
          </a:p>
          <a:p>
            <a:pPr marL="190500" marR="5080" indent="-177800" algn="just">
              <a:lnSpc>
                <a:spcPct val="100000"/>
              </a:lnSpc>
              <a:spcBef>
                <a:spcPts val="630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65" dirty="0">
                <a:latin typeface="Arial"/>
                <a:cs typeface="Arial"/>
              </a:rPr>
              <a:t>Apoyar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60" dirty="0">
                <a:latin typeface="Arial"/>
                <a:cs typeface="Arial"/>
              </a:rPr>
              <a:t>capacitación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60" dirty="0">
                <a:latin typeface="Arial"/>
                <a:cs typeface="Arial"/>
              </a:rPr>
              <a:t>los equipos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55" dirty="0">
                <a:latin typeface="Arial"/>
                <a:cs typeface="Arial"/>
              </a:rPr>
              <a:t>métodos </a:t>
            </a:r>
            <a:r>
              <a:rPr sz="1400" spc="-65" dirty="0">
                <a:latin typeface="Arial"/>
                <a:cs typeface="Arial"/>
              </a:rPr>
              <a:t>emergentes y  </a:t>
            </a:r>
            <a:r>
              <a:rPr sz="1400" spc="-60" dirty="0">
                <a:latin typeface="Arial"/>
                <a:cs typeface="Arial"/>
              </a:rPr>
              <a:t>garantizar que los </a:t>
            </a:r>
            <a:r>
              <a:rPr sz="1400" spc="-40" dirty="0">
                <a:latin typeface="Arial"/>
                <a:cs typeface="Arial"/>
              </a:rPr>
              <a:t>principios </a:t>
            </a:r>
            <a:r>
              <a:rPr sz="1400" spc="-65" dirty="0">
                <a:latin typeface="Arial"/>
                <a:cs typeface="Arial"/>
              </a:rPr>
              <a:t>y valores </a:t>
            </a:r>
            <a:r>
              <a:rPr sz="1400" spc="-75" dirty="0">
                <a:latin typeface="Arial"/>
                <a:cs typeface="Arial"/>
              </a:rPr>
              <a:t>ágiles </a:t>
            </a:r>
            <a:r>
              <a:rPr sz="1400" spc="-120" dirty="0">
                <a:latin typeface="Arial"/>
                <a:cs typeface="Arial"/>
              </a:rPr>
              <a:t>se</a:t>
            </a:r>
            <a:r>
              <a:rPr sz="1400" spc="145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traduzcan </a:t>
            </a:r>
            <a:r>
              <a:rPr sz="1400" spc="-60" dirty="0">
                <a:latin typeface="Arial"/>
                <a:cs typeface="Arial"/>
              </a:rPr>
              <a:t>en  </a:t>
            </a:r>
            <a:r>
              <a:rPr sz="1400" spc="-65" dirty="0">
                <a:latin typeface="Arial"/>
                <a:cs typeface="Arial"/>
              </a:rPr>
              <a:t>prácticas </a:t>
            </a:r>
            <a:r>
              <a:rPr sz="1400" spc="-55" dirty="0">
                <a:latin typeface="Arial"/>
                <a:cs typeface="Arial"/>
              </a:rPr>
              <a:t>cotidianas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60" dirty="0">
                <a:latin typeface="Arial"/>
                <a:cs typeface="Arial"/>
              </a:rPr>
              <a:t>los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equipos.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9595" y="2726563"/>
            <a:ext cx="3700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12520" algn="l"/>
                <a:tab pos="1628139" algn="l"/>
                <a:tab pos="2749550" algn="l"/>
                <a:tab pos="3117215" algn="l"/>
              </a:tabLst>
            </a:pPr>
            <a:r>
              <a:rPr sz="1800" spc="-235" dirty="0">
                <a:latin typeface="Arial"/>
                <a:cs typeface="Arial"/>
              </a:rPr>
              <a:t>Es</a:t>
            </a:r>
            <a:r>
              <a:rPr sz="1800" spc="-220" dirty="0">
                <a:latin typeface="Arial"/>
                <a:cs typeface="Arial"/>
              </a:rPr>
              <a:t>c</a:t>
            </a:r>
            <a:r>
              <a:rPr sz="1800" spc="-90" dirty="0">
                <a:latin typeface="Arial"/>
                <a:cs typeface="Arial"/>
              </a:rPr>
              <a:t>ogimo</a:t>
            </a:r>
            <a:r>
              <a:rPr sz="1800" spc="-80" dirty="0">
                <a:latin typeface="Arial"/>
                <a:cs typeface="Arial"/>
              </a:rPr>
              <a:t>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10" dirty="0">
                <a:latin typeface="Arial"/>
                <a:cs typeface="Arial"/>
              </a:rPr>
              <a:t>e</a:t>
            </a:r>
            <a:r>
              <a:rPr sz="1800" spc="-220" dirty="0">
                <a:latin typeface="Arial"/>
                <a:cs typeface="Arial"/>
              </a:rPr>
              <a:t>s</a:t>
            </a:r>
            <a:r>
              <a:rPr sz="1800" spc="70" dirty="0">
                <a:latin typeface="Arial"/>
                <a:cs typeface="Arial"/>
              </a:rPr>
              <a:t>t</a:t>
            </a:r>
            <a:r>
              <a:rPr sz="1800" spc="-140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0" dirty="0">
                <a:latin typeface="Arial"/>
                <a:cs typeface="Arial"/>
              </a:rPr>
              <a:t>moda</a:t>
            </a:r>
            <a:r>
              <a:rPr sz="1800" spc="10" dirty="0">
                <a:latin typeface="Arial"/>
                <a:cs typeface="Arial"/>
              </a:rPr>
              <a:t>l</a:t>
            </a:r>
            <a:r>
              <a:rPr sz="1800" spc="5" dirty="0">
                <a:latin typeface="Arial"/>
                <a:cs typeface="Arial"/>
              </a:rPr>
              <a:t>i</a:t>
            </a:r>
            <a:r>
              <a:rPr sz="1800" spc="-90" dirty="0">
                <a:latin typeface="Arial"/>
                <a:cs typeface="Arial"/>
              </a:rPr>
              <a:t>da</a:t>
            </a:r>
            <a:r>
              <a:rPr sz="1800" spc="-85" dirty="0">
                <a:latin typeface="Arial"/>
                <a:cs typeface="Arial"/>
              </a:rPr>
              <a:t>d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5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190" dirty="0">
                <a:latin typeface="Arial"/>
                <a:cs typeface="Arial"/>
              </a:rPr>
              <a:t>Co</a:t>
            </a:r>
            <a:r>
              <a:rPr sz="1800" spc="-155" dirty="0">
                <a:latin typeface="Arial"/>
                <a:cs typeface="Arial"/>
              </a:rPr>
              <a:t>a</a:t>
            </a:r>
            <a:r>
              <a:rPr sz="1800" spc="-150" dirty="0">
                <a:latin typeface="Arial"/>
                <a:cs typeface="Arial"/>
              </a:rPr>
              <a:t>c</a:t>
            </a:r>
            <a:r>
              <a:rPr sz="1800" spc="-60" dirty="0">
                <a:latin typeface="Arial"/>
                <a:cs typeface="Arial"/>
              </a:rPr>
              <a:t>h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9595" y="3000883"/>
            <a:ext cx="3702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latin typeface="Arial"/>
                <a:cs typeface="Arial"/>
              </a:rPr>
              <a:t>para  </a:t>
            </a:r>
            <a:r>
              <a:rPr sz="1800" spc="-75" dirty="0">
                <a:latin typeface="Arial"/>
                <a:cs typeface="Arial"/>
              </a:rPr>
              <a:t>que  </a:t>
            </a:r>
            <a:r>
              <a:rPr sz="1800" b="1" spc="-95" dirty="0">
                <a:latin typeface="Trebuchet MS"/>
                <a:cs typeface="Trebuchet MS"/>
              </a:rPr>
              <a:t>apoye </a:t>
            </a:r>
            <a:r>
              <a:rPr sz="1800" b="1" spc="-105" dirty="0">
                <a:latin typeface="Trebuchet MS"/>
                <a:cs typeface="Trebuchet MS"/>
              </a:rPr>
              <a:t>de  </a:t>
            </a:r>
            <a:r>
              <a:rPr sz="1800" b="1" spc="-95" dirty="0">
                <a:latin typeface="Trebuchet MS"/>
                <a:cs typeface="Trebuchet MS"/>
              </a:rPr>
              <a:t>forma </a:t>
            </a:r>
            <a:r>
              <a:rPr sz="1800" b="1" spc="-90" dirty="0">
                <a:latin typeface="Trebuchet MS"/>
                <a:cs typeface="Trebuchet MS"/>
              </a:rPr>
              <a:t>oportuna</a:t>
            </a:r>
            <a:r>
              <a:rPr sz="1800" b="1" spc="-355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Arial"/>
                <a:cs typeface="Arial"/>
              </a:rPr>
              <a:t>el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1078865" algn="l"/>
                <a:tab pos="1466215" algn="l"/>
                <a:tab pos="3037840" algn="l"/>
                <a:tab pos="3425190" algn="l"/>
              </a:tabLst>
            </a:pPr>
            <a:r>
              <a:rPr sz="1800" spc="-70" dirty="0">
                <a:latin typeface="Arial"/>
                <a:cs typeface="Arial"/>
              </a:rPr>
              <a:t>momen</a:t>
            </a:r>
            <a:r>
              <a:rPr sz="1800" spc="80" dirty="0">
                <a:latin typeface="Arial"/>
                <a:cs typeface="Arial"/>
              </a:rPr>
              <a:t>t</a:t>
            </a:r>
            <a:r>
              <a:rPr sz="1800" spc="-55" dirty="0">
                <a:latin typeface="Arial"/>
                <a:cs typeface="Arial"/>
              </a:rPr>
              <a:t>o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0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105" dirty="0">
                <a:latin typeface="Arial"/>
                <a:cs typeface="Arial"/>
              </a:rPr>
              <a:t>t</a:t>
            </a:r>
            <a:r>
              <a:rPr sz="1800" spc="-20" dirty="0">
                <a:latin typeface="Arial"/>
                <a:cs typeface="Arial"/>
              </a:rPr>
              <a:t>r</a:t>
            </a:r>
            <a:r>
              <a:rPr sz="1800" spc="-135" dirty="0">
                <a:latin typeface="Arial"/>
                <a:cs typeface="Arial"/>
              </a:rPr>
              <a:t>an</a:t>
            </a:r>
            <a:r>
              <a:rPr sz="1800" spc="-130" dirty="0">
                <a:latin typeface="Arial"/>
                <a:cs typeface="Arial"/>
              </a:rPr>
              <a:t>s</a:t>
            </a:r>
            <a:r>
              <a:rPr sz="1800" spc="10" dirty="0">
                <a:latin typeface="Arial"/>
                <a:cs typeface="Arial"/>
              </a:rPr>
              <a:t>f</a:t>
            </a:r>
            <a:r>
              <a:rPr sz="1800" spc="-20" dirty="0">
                <a:latin typeface="Arial"/>
                <a:cs typeface="Arial"/>
              </a:rPr>
              <a:t>or</a:t>
            </a:r>
            <a:r>
              <a:rPr sz="1800" spc="-125" dirty="0">
                <a:latin typeface="Arial"/>
                <a:cs typeface="Arial"/>
              </a:rPr>
              <a:t>ma</a:t>
            </a:r>
            <a:r>
              <a:rPr sz="1800" spc="-100" dirty="0">
                <a:latin typeface="Arial"/>
                <a:cs typeface="Arial"/>
              </a:rPr>
              <a:t>c</a:t>
            </a:r>
            <a:r>
              <a:rPr sz="1800" dirty="0">
                <a:latin typeface="Arial"/>
                <a:cs typeface="Arial"/>
              </a:rPr>
              <a:t>i</a:t>
            </a:r>
            <a:r>
              <a:rPr sz="1800" spc="-60" dirty="0">
                <a:latin typeface="Arial"/>
                <a:cs typeface="Arial"/>
              </a:rPr>
              <a:t>ó</a:t>
            </a:r>
            <a:r>
              <a:rPr sz="1800" spc="-55" dirty="0">
                <a:latin typeface="Arial"/>
                <a:cs typeface="Arial"/>
              </a:rPr>
              <a:t>n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0" dirty="0">
                <a:latin typeface="Arial"/>
                <a:cs typeface="Arial"/>
              </a:rPr>
              <a:t>de</a:t>
            </a:r>
            <a:r>
              <a:rPr sz="1800" dirty="0">
                <a:latin typeface="Arial"/>
                <a:cs typeface="Arial"/>
              </a:rPr>
              <a:t>	l</a:t>
            </a:r>
            <a:r>
              <a:rPr sz="1800" spc="-130" dirty="0">
                <a:latin typeface="Arial"/>
                <a:cs typeface="Arial"/>
              </a:rPr>
              <a:t>os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39595" y="3549777"/>
            <a:ext cx="1445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96975" algn="l"/>
              </a:tabLst>
            </a:pPr>
            <a:r>
              <a:rPr sz="1800" spc="-85" dirty="0">
                <a:latin typeface="Arial"/>
                <a:cs typeface="Arial"/>
              </a:rPr>
              <a:t>e</a:t>
            </a:r>
            <a:r>
              <a:rPr sz="1800" spc="-80" dirty="0">
                <a:latin typeface="Arial"/>
                <a:cs typeface="Arial"/>
              </a:rPr>
              <a:t>q</a:t>
            </a:r>
            <a:r>
              <a:rPr sz="1800" spc="-75" dirty="0">
                <a:latin typeface="Arial"/>
                <a:cs typeface="Arial"/>
              </a:rPr>
              <a:t>uipos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800" spc="-85" dirty="0">
                <a:latin typeface="Arial"/>
                <a:cs typeface="Arial"/>
              </a:rPr>
              <a:t>en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95" dirty="0">
                <a:solidFill>
                  <a:srgbClr val="001F5F"/>
                </a:solidFill>
                <a:latin typeface="Trebuchet MS"/>
                <a:cs typeface="Trebuchet MS"/>
              </a:rPr>
              <a:t>promoviendo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00069" y="3549777"/>
            <a:ext cx="596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latin typeface="Arial"/>
                <a:cs typeface="Arial"/>
              </a:rPr>
              <a:t>TI</a:t>
            </a:r>
            <a:r>
              <a:rPr sz="1800" spc="-250" dirty="0">
                <a:latin typeface="Arial"/>
                <a:cs typeface="Arial"/>
              </a:rPr>
              <a:t>G</a:t>
            </a:r>
            <a:r>
              <a:rPr sz="1800" spc="-210" dirty="0">
                <a:latin typeface="Arial"/>
                <a:cs typeface="Arial"/>
              </a:rPr>
              <a:t>O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80" dirty="0">
                <a:solidFill>
                  <a:srgbClr val="001F5F"/>
                </a:solidFill>
                <a:latin typeface="Trebuchet MS"/>
                <a:cs typeface="Trebuchet MS"/>
              </a:rPr>
              <a:t>la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55389" y="3549777"/>
            <a:ext cx="1285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Arial"/>
                <a:cs typeface="Arial"/>
              </a:rPr>
              <a:t>Honduras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solidFill>
                  <a:srgbClr val="001F5F"/>
                </a:solidFill>
                <a:latin typeface="Trebuchet MS"/>
                <a:cs typeface="Trebuchet MS"/>
              </a:rPr>
              <a:t>planificación,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39595" y="4098417"/>
            <a:ext cx="37007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solidFill>
                  <a:srgbClr val="001F5F"/>
                </a:solidFill>
                <a:latin typeface="Trebuchet MS"/>
                <a:cs typeface="Trebuchet MS"/>
              </a:rPr>
              <a:t>discusión, </a:t>
            </a:r>
            <a:r>
              <a:rPr sz="1800" b="1" spc="-110" dirty="0">
                <a:solidFill>
                  <a:srgbClr val="001F5F"/>
                </a:solidFill>
                <a:latin typeface="Trebuchet MS"/>
                <a:cs typeface="Trebuchet MS"/>
              </a:rPr>
              <a:t>y </a:t>
            </a:r>
            <a:r>
              <a:rPr sz="1800" b="1" spc="-105" dirty="0">
                <a:solidFill>
                  <a:srgbClr val="001F5F"/>
                </a:solidFill>
                <a:latin typeface="Trebuchet MS"/>
                <a:cs typeface="Trebuchet MS"/>
              </a:rPr>
              <a:t>engagement </a:t>
            </a:r>
            <a:r>
              <a:rPr sz="1800" b="1" spc="-110" dirty="0">
                <a:solidFill>
                  <a:srgbClr val="001F5F"/>
                </a:solidFill>
                <a:latin typeface="Trebuchet MS"/>
                <a:cs typeface="Trebuchet MS"/>
              </a:rPr>
              <a:t>del </a:t>
            </a:r>
            <a:r>
              <a:rPr sz="1800" b="1" spc="-114" dirty="0">
                <a:solidFill>
                  <a:srgbClr val="001F5F"/>
                </a:solidFill>
                <a:latin typeface="Trebuchet MS"/>
                <a:cs typeface="Trebuchet MS"/>
              </a:rPr>
              <a:t>marco de  trabajo.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0" y="2746248"/>
            <a:ext cx="1844039" cy="1953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99859" y="2746248"/>
            <a:ext cx="1173480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21880" y="2746248"/>
            <a:ext cx="411479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77328" y="2746248"/>
            <a:ext cx="1595627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19971" y="2746248"/>
            <a:ext cx="594359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59823" y="2746248"/>
            <a:ext cx="1018031" cy="5135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632193" y="2694178"/>
            <a:ext cx="4950460" cy="162496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spc="-95" dirty="0">
                <a:latin typeface="Arial"/>
                <a:cs typeface="Arial"/>
              </a:rPr>
              <a:t>Eficiencia </a:t>
            </a:r>
            <a:r>
              <a:rPr sz="1800" spc="-90" dirty="0">
                <a:latin typeface="Arial"/>
                <a:cs typeface="Arial"/>
              </a:rPr>
              <a:t>y </a:t>
            </a:r>
            <a:r>
              <a:rPr sz="1800" spc="-50" dirty="0">
                <a:latin typeface="Arial"/>
                <a:cs typeface="Arial"/>
              </a:rPr>
              <a:t>productividad del</a:t>
            </a:r>
            <a:r>
              <a:rPr sz="1800" spc="-55" dirty="0">
                <a:latin typeface="Arial"/>
                <a:cs typeface="Arial"/>
              </a:rPr>
              <a:t> modelo</a:t>
            </a:r>
            <a:endParaRPr sz="1800" dirty="0">
              <a:latin typeface="Arial"/>
              <a:cs typeface="Arial"/>
            </a:endParaRPr>
          </a:p>
          <a:p>
            <a:pPr marL="190500" marR="6350" indent="-177800" algn="just">
              <a:lnSpc>
                <a:spcPct val="100000"/>
              </a:lnSpc>
              <a:spcBef>
                <a:spcPts val="625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30" dirty="0">
                <a:latin typeface="Arial"/>
                <a:cs typeface="Arial"/>
              </a:rPr>
              <a:t>Identificar </a:t>
            </a:r>
            <a:r>
              <a:rPr sz="1400" spc="-60" dirty="0">
                <a:latin typeface="Arial"/>
                <a:cs typeface="Arial"/>
              </a:rPr>
              <a:t>problemas </a:t>
            </a:r>
            <a:r>
              <a:rPr sz="1400" spc="-65" dirty="0">
                <a:latin typeface="Arial"/>
                <a:cs typeface="Arial"/>
              </a:rPr>
              <a:t>y </a:t>
            </a:r>
            <a:r>
              <a:rPr sz="1400" spc="-45" dirty="0">
                <a:latin typeface="Arial"/>
                <a:cs typeface="Arial"/>
              </a:rPr>
              <a:t>oportunidades </a:t>
            </a:r>
            <a:r>
              <a:rPr sz="1400" spc="-60" dirty="0">
                <a:latin typeface="Arial"/>
                <a:cs typeface="Arial"/>
              </a:rPr>
              <a:t>en los </a:t>
            </a:r>
            <a:r>
              <a:rPr sz="1400" spc="-85" dirty="0">
                <a:latin typeface="Arial"/>
                <a:cs typeface="Arial"/>
              </a:rPr>
              <a:t>procesos </a:t>
            </a:r>
            <a:r>
              <a:rPr sz="1400" spc="-65" dirty="0">
                <a:latin typeface="Arial"/>
                <a:cs typeface="Arial"/>
              </a:rPr>
              <a:t>actuales y  apoyar </a:t>
            </a:r>
            <a:r>
              <a:rPr sz="1400" spc="-60" dirty="0">
                <a:latin typeface="Arial"/>
                <a:cs typeface="Arial"/>
              </a:rPr>
              <a:t>en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35" dirty="0">
                <a:latin typeface="Arial"/>
                <a:cs typeface="Arial"/>
              </a:rPr>
              <a:t>definición </a:t>
            </a:r>
            <a:r>
              <a:rPr sz="1400" spc="-40" dirty="0">
                <a:latin typeface="Arial"/>
                <a:cs typeface="Arial"/>
              </a:rPr>
              <a:t>del </a:t>
            </a:r>
            <a:r>
              <a:rPr sz="1400" spc="-60" dirty="0">
                <a:latin typeface="Arial"/>
                <a:cs typeface="Arial"/>
              </a:rPr>
              <a:t>roadmap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24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implementación </a:t>
            </a:r>
            <a:r>
              <a:rPr sz="1400" spc="-75" dirty="0">
                <a:latin typeface="Arial"/>
                <a:cs typeface="Arial"/>
              </a:rPr>
              <a:t>de  </a:t>
            </a:r>
            <a:r>
              <a:rPr sz="1400" spc="-60" dirty="0">
                <a:latin typeface="Arial"/>
                <a:cs typeface="Arial"/>
              </a:rPr>
              <a:t>mejoras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60" dirty="0">
                <a:latin typeface="Arial"/>
                <a:cs typeface="Arial"/>
              </a:rPr>
              <a:t>los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procesos.</a:t>
            </a:r>
            <a:endParaRPr sz="14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00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55" dirty="0">
                <a:latin typeface="Arial"/>
                <a:cs typeface="Arial"/>
              </a:rPr>
              <a:t>Maximizar </a:t>
            </a:r>
            <a:r>
              <a:rPr sz="1400" spc="-40" dirty="0">
                <a:latin typeface="Arial"/>
                <a:cs typeface="Arial"/>
              </a:rPr>
              <a:t>el </a:t>
            </a:r>
            <a:r>
              <a:rPr sz="1400" spc="-55" dirty="0">
                <a:latin typeface="Arial"/>
                <a:cs typeface="Arial"/>
              </a:rPr>
              <a:t>papel </a:t>
            </a:r>
            <a:r>
              <a:rPr sz="1400" spc="-65" dirty="0">
                <a:latin typeface="Arial"/>
                <a:cs typeface="Arial"/>
              </a:rPr>
              <a:t>de </a:t>
            </a:r>
            <a:r>
              <a:rPr sz="1400" spc="-60" dirty="0">
                <a:latin typeface="Arial"/>
                <a:cs typeface="Arial"/>
              </a:rPr>
              <a:t>los líderes en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45" dirty="0">
                <a:latin typeface="Arial"/>
                <a:cs typeface="Arial"/>
              </a:rPr>
              <a:t>transformación</a:t>
            </a:r>
            <a:r>
              <a:rPr sz="1400" spc="24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y</a:t>
            </a:r>
            <a:endParaRPr sz="1400" dirty="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  <a:spcBef>
                <a:spcPts val="5"/>
              </a:spcBef>
            </a:pPr>
            <a:r>
              <a:rPr sz="1400" spc="-55" dirty="0">
                <a:latin typeface="Arial"/>
                <a:cs typeface="Arial"/>
              </a:rPr>
              <a:t>modernización </a:t>
            </a:r>
            <a:r>
              <a:rPr sz="1400" spc="-40" dirty="0">
                <a:latin typeface="Arial"/>
                <a:cs typeface="Arial"/>
              </a:rPr>
              <a:t>del </a:t>
            </a:r>
            <a:r>
              <a:rPr sz="1400" spc="-45" dirty="0">
                <a:latin typeface="Arial"/>
                <a:cs typeface="Arial"/>
              </a:rPr>
              <a:t>modelo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spc="-30" dirty="0">
                <a:latin typeface="Arial"/>
                <a:cs typeface="Arial"/>
              </a:rPr>
              <a:t>trabajo.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22719" y="4450079"/>
            <a:ext cx="1501140" cy="513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0876" y="4450079"/>
            <a:ext cx="542544" cy="513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57388" y="4450079"/>
            <a:ext cx="1723644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73183" y="4450079"/>
            <a:ext cx="368807" cy="513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655434" y="4398827"/>
            <a:ext cx="5014595" cy="170053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800" spc="-100" dirty="0">
                <a:latin typeface="Arial"/>
                <a:cs typeface="Arial"/>
              </a:rPr>
              <a:t>Escalabilidad </a:t>
            </a:r>
            <a:r>
              <a:rPr sz="1800" spc="-85" dirty="0">
                <a:latin typeface="Arial"/>
                <a:cs typeface="Arial"/>
              </a:rPr>
              <a:t>de</a:t>
            </a:r>
            <a:r>
              <a:rPr sz="1800" spc="-55" dirty="0">
                <a:latin typeface="Arial"/>
                <a:cs typeface="Arial"/>
              </a:rPr>
              <a:t> transformación:</a:t>
            </a:r>
            <a:endParaRPr sz="1800" dirty="0">
              <a:latin typeface="Arial"/>
              <a:cs typeface="Arial"/>
            </a:endParaRPr>
          </a:p>
          <a:p>
            <a:pPr marL="190500" indent="-177800">
              <a:lnSpc>
                <a:spcPct val="100000"/>
              </a:lnSpc>
              <a:spcBef>
                <a:spcPts val="625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45" dirty="0">
                <a:latin typeface="Arial"/>
                <a:cs typeface="Arial"/>
              </a:rPr>
              <a:t>Contribución </a:t>
            </a:r>
            <a:r>
              <a:rPr sz="1400" spc="-70" dirty="0">
                <a:latin typeface="Arial"/>
                <a:cs typeface="Arial"/>
              </a:rPr>
              <a:t>para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60" dirty="0">
                <a:latin typeface="Arial"/>
                <a:cs typeface="Arial"/>
              </a:rPr>
              <a:t>auto-organización </a:t>
            </a:r>
            <a:r>
              <a:rPr sz="1400" spc="-65" dirty="0">
                <a:latin typeface="Arial"/>
                <a:cs typeface="Arial"/>
              </a:rPr>
              <a:t>y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auto-gestión</a:t>
            </a:r>
            <a:endParaRPr sz="1400" dirty="0">
              <a:latin typeface="Arial"/>
              <a:cs typeface="Arial"/>
            </a:endParaRPr>
          </a:p>
          <a:p>
            <a:pPr marL="190500" marR="5080" indent="-177800">
              <a:lnSpc>
                <a:spcPct val="100000"/>
              </a:lnSpc>
              <a:spcBef>
                <a:spcPts val="605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55" dirty="0">
                <a:latin typeface="Arial"/>
                <a:cs typeface="Arial"/>
              </a:rPr>
              <a:t>Proporcionar </a:t>
            </a:r>
            <a:r>
              <a:rPr sz="1400" spc="-75" dirty="0">
                <a:latin typeface="Arial"/>
                <a:cs typeface="Arial"/>
              </a:rPr>
              <a:t>engagement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10" dirty="0">
                <a:latin typeface="Arial"/>
                <a:cs typeface="Arial"/>
              </a:rPr>
              <a:t>torno </a:t>
            </a:r>
            <a:r>
              <a:rPr sz="1400" spc="-110" dirty="0">
                <a:latin typeface="Arial"/>
                <a:cs typeface="Arial"/>
              </a:rPr>
              <a:t>a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75" dirty="0">
                <a:latin typeface="Arial"/>
                <a:cs typeface="Arial"/>
              </a:rPr>
              <a:t>nueva </a:t>
            </a:r>
            <a:r>
              <a:rPr sz="1400" spc="-60" dirty="0">
                <a:latin typeface="Arial"/>
                <a:cs typeface="Arial"/>
              </a:rPr>
              <a:t>dinámica </a:t>
            </a:r>
            <a:r>
              <a:rPr sz="1400" spc="-75" dirty="0">
                <a:latin typeface="Arial"/>
                <a:cs typeface="Arial"/>
              </a:rPr>
              <a:t>de  </a:t>
            </a:r>
            <a:r>
              <a:rPr sz="1400" spc="-50" dirty="0">
                <a:latin typeface="Arial"/>
                <a:cs typeface="Arial"/>
              </a:rPr>
              <a:t>innovación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50" dirty="0">
                <a:latin typeface="Arial"/>
                <a:cs typeface="Arial"/>
              </a:rPr>
              <a:t>la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organización</a:t>
            </a:r>
            <a:endParaRPr sz="1400" dirty="0">
              <a:latin typeface="Arial"/>
              <a:cs typeface="Arial"/>
            </a:endParaRPr>
          </a:p>
          <a:p>
            <a:pPr marL="190500" marR="5080" indent="-177800">
              <a:lnSpc>
                <a:spcPct val="100000"/>
              </a:lnSpc>
              <a:spcBef>
                <a:spcPts val="600"/>
              </a:spcBef>
              <a:buFont typeface="Symbol"/>
              <a:buChar char=""/>
              <a:tabLst>
                <a:tab pos="191135" algn="l"/>
              </a:tabLst>
            </a:pPr>
            <a:r>
              <a:rPr sz="1400" spc="-65" dirty="0">
                <a:latin typeface="Arial"/>
                <a:cs typeface="Arial"/>
              </a:rPr>
              <a:t>Garantizar </a:t>
            </a:r>
            <a:r>
              <a:rPr sz="1400" spc="-60" dirty="0">
                <a:latin typeface="Arial"/>
                <a:cs typeface="Arial"/>
              </a:rPr>
              <a:t>que los </a:t>
            </a:r>
            <a:r>
              <a:rPr sz="1400" spc="-55" dirty="0">
                <a:latin typeface="Arial"/>
                <a:cs typeface="Arial"/>
              </a:rPr>
              <a:t>pilares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45" dirty="0">
                <a:latin typeface="Arial"/>
                <a:cs typeface="Arial"/>
              </a:rPr>
              <a:t>mejoría continua </a:t>
            </a:r>
            <a:r>
              <a:rPr sz="1400" spc="-65" dirty="0">
                <a:latin typeface="Arial"/>
                <a:cs typeface="Arial"/>
              </a:rPr>
              <a:t>estén establecidos  </a:t>
            </a:r>
            <a:r>
              <a:rPr sz="1400" spc="-70" dirty="0">
                <a:latin typeface="Arial"/>
                <a:cs typeface="Arial"/>
              </a:rPr>
              <a:t>para </a:t>
            </a:r>
            <a:r>
              <a:rPr sz="1400" spc="-65" dirty="0">
                <a:latin typeface="Arial"/>
                <a:cs typeface="Arial"/>
              </a:rPr>
              <a:t>que </a:t>
            </a:r>
            <a:r>
              <a:rPr sz="1400" spc="-95" dirty="0">
                <a:latin typeface="Arial"/>
                <a:cs typeface="Arial"/>
              </a:rPr>
              <a:t>haya </a:t>
            </a:r>
            <a:r>
              <a:rPr sz="1400" spc="-50" dirty="0">
                <a:latin typeface="Arial"/>
                <a:cs typeface="Arial"/>
              </a:rPr>
              <a:t>evolución</a:t>
            </a:r>
            <a:r>
              <a:rPr sz="1400" spc="-55" dirty="0">
                <a:latin typeface="Arial"/>
                <a:cs typeface="Arial"/>
              </a:rPr>
              <a:t> consistente.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80532" y="1583436"/>
            <a:ext cx="829056" cy="10088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050660" y="1687448"/>
            <a:ext cx="25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85" dirty="0">
                <a:latin typeface="Trebuchet MS"/>
                <a:cs typeface="Trebuchet MS"/>
              </a:rPr>
              <a:t>1</a:t>
            </a:r>
            <a:endParaRPr sz="360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20155" y="2624327"/>
            <a:ext cx="829055" cy="10088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090920" y="2728976"/>
            <a:ext cx="25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85" dirty="0"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27776" y="4262628"/>
            <a:ext cx="829055" cy="10088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098794" y="4366971"/>
            <a:ext cx="2578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85" dirty="0">
                <a:latin typeface="Trebuchet MS"/>
                <a:cs typeface="Trebuchet MS"/>
              </a:rPr>
              <a:t>3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62244" y="952500"/>
            <a:ext cx="1289303" cy="7894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64452" y="952500"/>
            <a:ext cx="832103" cy="78943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07935" y="952500"/>
            <a:ext cx="1871472" cy="7894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971413" y="1031570"/>
            <a:ext cx="2774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40" dirty="0">
                <a:latin typeface="Arial"/>
                <a:cs typeface="Arial"/>
              </a:rPr>
              <a:t>Focos </a:t>
            </a:r>
            <a:r>
              <a:rPr sz="2800" spc="-135" dirty="0">
                <a:latin typeface="Arial"/>
                <a:cs typeface="Arial"/>
              </a:rPr>
              <a:t>de</a:t>
            </a:r>
            <a:r>
              <a:rPr sz="2800" spc="-100" dirty="0">
                <a:latin typeface="Arial"/>
                <a:cs typeface="Arial"/>
              </a:rPr>
              <a:t> </a:t>
            </a:r>
            <a:r>
              <a:rPr sz="2800" spc="-105" dirty="0">
                <a:latin typeface="Arial"/>
                <a:cs typeface="Arial"/>
              </a:rPr>
              <a:t>actuación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91784" y="1734311"/>
            <a:ext cx="513715" cy="501650"/>
          </a:xfrm>
          <a:custGeom>
            <a:avLst/>
            <a:gdLst/>
            <a:ahLst/>
            <a:cxnLst/>
            <a:rect l="l" t="t" r="r" b="b"/>
            <a:pathLst>
              <a:path w="513714" h="501650">
                <a:moveTo>
                  <a:pt x="0" y="250698"/>
                </a:moveTo>
                <a:lnTo>
                  <a:pt x="4136" y="205641"/>
                </a:lnTo>
                <a:lnTo>
                  <a:pt x="16061" y="163232"/>
                </a:lnTo>
                <a:lnTo>
                  <a:pt x="35052" y="124177"/>
                </a:lnTo>
                <a:lnTo>
                  <a:pt x="60383" y="89187"/>
                </a:lnTo>
                <a:lnTo>
                  <a:pt x="91330" y="58969"/>
                </a:lnTo>
                <a:lnTo>
                  <a:pt x="127169" y="34233"/>
                </a:lnTo>
                <a:lnTo>
                  <a:pt x="167175" y="15687"/>
                </a:lnTo>
                <a:lnTo>
                  <a:pt x="210625" y="4039"/>
                </a:lnTo>
                <a:lnTo>
                  <a:pt x="256793" y="0"/>
                </a:lnTo>
                <a:lnTo>
                  <a:pt x="302962" y="4039"/>
                </a:lnTo>
                <a:lnTo>
                  <a:pt x="346412" y="15687"/>
                </a:lnTo>
                <a:lnTo>
                  <a:pt x="386418" y="34233"/>
                </a:lnTo>
                <a:lnTo>
                  <a:pt x="422257" y="58969"/>
                </a:lnTo>
                <a:lnTo>
                  <a:pt x="453204" y="89187"/>
                </a:lnTo>
                <a:lnTo>
                  <a:pt x="478536" y="124177"/>
                </a:lnTo>
                <a:lnTo>
                  <a:pt x="497526" y="163232"/>
                </a:lnTo>
                <a:lnTo>
                  <a:pt x="509451" y="205641"/>
                </a:lnTo>
                <a:lnTo>
                  <a:pt x="513588" y="250698"/>
                </a:lnTo>
                <a:lnTo>
                  <a:pt x="509451" y="295754"/>
                </a:lnTo>
                <a:lnTo>
                  <a:pt x="497526" y="338163"/>
                </a:lnTo>
                <a:lnTo>
                  <a:pt x="478535" y="377218"/>
                </a:lnTo>
                <a:lnTo>
                  <a:pt x="453204" y="412208"/>
                </a:lnTo>
                <a:lnTo>
                  <a:pt x="422257" y="442426"/>
                </a:lnTo>
                <a:lnTo>
                  <a:pt x="386418" y="467162"/>
                </a:lnTo>
                <a:lnTo>
                  <a:pt x="346412" y="485708"/>
                </a:lnTo>
                <a:lnTo>
                  <a:pt x="302962" y="497356"/>
                </a:lnTo>
                <a:lnTo>
                  <a:pt x="256793" y="501396"/>
                </a:lnTo>
                <a:lnTo>
                  <a:pt x="210625" y="497356"/>
                </a:lnTo>
                <a:lnTo>
                  <a:pt x="167175" y="485708"/>
                </a:lnTo>
                <a:lnTo>
                  <a:pt x="127169" y="467162"/>
                </a:lnTo>
                <a:lnTo>
                  <a:pt x="91330" y="442426"/>
                </a:lnTo>
                <a:lnTo>
                  <a:pt x="60383" y="412208"/>
                </a:lnTo>
                <a:lnTo>
                  <a:pt x="35051" y="377218"/>
                </a:lnTo>
                <a:lnTo>
                  <a:pt x="16061" y="338163"/>
                </a:lnTo>
                <a:lnTo>
                  <a:pt x="4136" y="295754"/>
                </a:lnTo>
                <a:lnTo>
                  <a:pt x="0" y="250698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878067" y="2770632"/>
            <a:ext cx="513715" cy="500380"/>
          </a:xfrm>
          <a:custGeom>
            <a:avLst/>
            <a:gdLst/>
            <a:ahLst/>
            <a:cxnLst/>
            <a:rect l="l" t="t" r="r" b="b"/>
            <a:pathLst>
              <a:path w="513714" h="500379">
                <a:moveTo>
                  <a:pt x="0" y="249935"/>
                </a:moveTo>
                <a:lnTo>
                  <a:pt x="4136" y="205006"/>
                </a:lnTo>
                <a:lnTo>
                  <a:pt x="16061" y="162719"/>
                </a:lnTo>
                <a:lnTo>
                  <a:pt x="35052" y="123782"/>
                </a:lnTo>
                <a:lnTo>
                  <a:pt x="60383" y="88900"/>
                </a:lnTo>
                <a:lnTo>
                  <a:pt x="91330" y="58777"/>
                </a:lnTo>
                <a:lnTo>
                  <a:pt x="127169" y="34120"/>
                </a:lnTo>
                <a:lnTo>
                  <a:pt x="167175" y="15635"/>
                </a:lnTo>
                <a:lnTo>
                  <a:pt x="210625" y="4026"/>
                </a:lnTo>
                <a:lnTo>
                  <a:pt x="256794" y="0"/>
                </a:lnTo>
                <a:lnTo>
                  <a:pt x="302962" y="4026"/>
                </a:lnTo>
                <a:lnTo>
                  <a:pt x="346412" y="15635"/>
                </a:lnTo>
                <a:lnTo>
                  <a:pt x="386418" y="34120"/>
                </a:lnTo>
                <a:lnTo>
                  <a:pt x="422257" y="58777"/>
                </a:lnTo>
                <a:lnTo>
                  <a:pt x="453204" y="88900"/>
                </a:lnTo>
                <a:lnTo>
                  <a:pt x="478536" y="123782"/>
                </a:lnTo>
                <a:lnTo>
                  <a:pt x="497526" y="162719"/>
                </a:lnTo>
                <a:lnTo>
                  <a:pt x="509451" y="205006"/>
                </a:lnTo>
                <a:lnTo>
                  <a:pt x="513588" y="249935"/>
                </a:lnTo>
                <a:lnTo>
                  <a:pt x="509451" y="294865"/>
                </a:lnTo>
                <a:lnTo>
                  <a:pt x="497526" y="337152"/>
                </a:lnTo>
                <a:lnTo>
                  <a:pt x="478535" y="376089"/>
                </a:lnTo>
                <a:lnTo>
                  <a:pt x="453204" y="410971"/>
                </a:lnTo>
                <a:lnTo>
                  <a:pt x="422257" y="441094"/>
                </a:lnTo>
                <a:lnTo>
                  <a:pt x="386418" y="465751"/>
                </a:lnTo>
                <a:lnTo>
                  <a:pt x="346412" y="484236"/>
                </a:lnTo>
                <a:lnTo>
                  <a:pt x="302962" y="495845"/>
                </a:lnTo>
                <a:lnTo>
                  <a:pt x="256794" y="499871"/>
                </a:lnTo>
                <a:lnTo>
                  <a:pt x="210625" y="495845"/>
                </a:lnTo>
                <a:lnTo>
                  <a:pt x="167175" y="484236"/>
                </a:lnTo>
                <a:lnTo>
                  <a:pt x="127169" y="465751"/>
                </a:lnTo>
                <a:lnTo>
                  <a:pt x="91330" y="441094"/>
                </a:lnTo>
                <a:lnTo>
                  <a:pt x="60383" y="410971"/>
                </a:lnTo>
                <a:lnTo>
                  <a:pt x="35051" y="376089"/>
                </a:lnTo>
                <a:lnTo>
                  <a:pt x="16061" y="337152"/>
                </a:lnTo>
                <a:lnTo>
                  <a:pt x="4136" y="294865"/>
                </a:lnTo>
                <a:lnTo>
                  <a:pt x="0" y="24993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91784" y="4416552"/>
            <a:ext cx="515620" cy="501650"/>
          </a:xfrm>
          <a:custGeom>
            <a:avLst/>
            <a:gdLst/>
            <a:ahLst/>
            <a:cxnLst/>
            <a:rect l="l" t="t" r="r" b="b"/>
            <a:pathLst>
              <a:path w="515620" h="501650">
                <a:moveTo>
                  <a:pt x="0" y="250698"/>
                </a:moveTo>
                <a:lnTo>
                  <a:pt x="4149" y="205641"/>
                </a:lnTo>
                <a:lnTo>
                  <a:pt x="16113" y="163232"/>
                </a:lnTo>
                <a:lnTo>
                  <a:pt x="35164" y="124177"/>
                </a:lnTo>
                <a:lnTo>
                  <a:pt x="60575" y="89187"/>
                </a:lnTo>
                <a:lnTo>
                  <a:pt x="91617" y="58969"/>
                </a:lnTo>
                <a:lnTo>
                  <a:pt x="127564" y="34233"/>
                </a:lnTo>
                <a:lnTo>
                  <a:pt x="167688" y="15687"/>
                </a:lnTo>
                <a:lnTo>
                  <a:pt x="211261" y="4039"/>
                </a:lnTo>
                <a:lnTo>
                  <a:pt x="257555" y="0"/>
                </a:lnTo>
                <a:lnTo>
                  <a:pt x="303850" y="4039"/>
                </a:lnTo>
                <a:lnTo>
                  <a:pt x="347423" y="15687"/>
                </a:lnTo>
                <a:lnTo>
                  <a:pt x="387547" y="34233"/>
                </a:lnTo>
                <a:lnTo>
                  <a:pt x="423494" y="58969"/>
                </a:lnTo>
                <a:lnTo>
                  <a:pt x="454536" y="89187"/>
                </a:lnTo>
                <a:lnTo>
                  <a:pt x="479947" y="124177"/>
                </a:lnTo>
                <a:lnTo>
                  <a:pt x="498998" y="163232"/>
                </a:lnTo>
                <a:lnTo>
                  <a:pt x="510962" y="205641"/>
                </a:lnTo>
                <a:lnTo>
                  <a:pt x="515112" y="250698"/>
                </a:lnTo>
                <a:lnTo>
                  <a:pt x="510962" y="295754"/>
                </a:lnTo>
                <a:lnTo>
                  <a:pt x="498998" y="338163"/>
                </a:lnTo>
                <a:lnTo>
                  <a:pt x="479947" y="377218"/>
                </a:lnTo>
                <a:lnTo>
                  <a:pt x="454536" y="412208"/>
                </a:lnTo>
                <a:lnTo>
                  <a:pt x="423494" y="442426"/>
                </a:lnTo>
                <a:lnTo>
                  <a:pt x="387547" y="467162"/>
                </a:lnTo>
                <a:lnTo>
                  <a:pt x="347423" y="485708"/>
                </a:lnTo>
                <a:lnTo>
                  <a:pt x="303850" y="497356"/>
                </a:lnTo>
                <a:lnTo>
                  <a:pt x="257555" y="501396"/>
                </a:lnTo>
                <a:lnTo>
                  <a:pt x="211261" y="497356"/>
                </a:lnTo>
                <a:lnTo>
                  <a:pt x="167688" y="485708"/>
                </a:lnTo>
                <a:lnTo>
                  <a:pt x="127564" y="467162"/>
                </a:lnTo>
                <a:lnTo>
                  <a:pt x="91617" y="442426"/>
                </a:lnTo>
                <a:lnTo>
                  <a:pt x="60575" y="412208"/>
                </a:lnTo>
                <a:lnTo>
                  <a:pt x="35164" y="377218"/>
                </a:lnTo>
                <a:lnTo>
                  <a:pt x="16113" y="338163"/>
                </a:lnTo>
                <a:lnTo>
                  <a:pt x="4149" y="295754"/>
                </a:lnTo>
                <a:lnTo>
                  <a:pt x="0" y="250698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05371" y="1956816"/>
            <a:ext cx="81915" cy="0"/>
          </a:xfrm>
          <a:custGeom>
            <a:avLst/>
            <a:gdLst/>
            <a:ahLst/>
            <a:cxnLst/>
            <a:rect l="l" t="t" r="r" b="b"/>
            <a:pathLst>
              <a:path w="81914">
                <a:moveTo>
                  <a:pt x="0" y="0"/>
                </a:moveTo>
                <a:lnTo>
                  <a:pt x="81914" y="0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09944" y="3034283"/>
            <a:ext cx="81915" cy="0"/>
          </a:xfrm>
          <a:custGeom>
            <a:avLst/>
            <a:gdLst/>
            <a:ahLst/>
            <a:cxnLst/>
            <a:rect l="l" t="t" r="r" b="b"/>
            <a:pathLst>
              <a:path w="81914">
                <a:moveTo>
                  <a:pt x="0" y="0"/>
                </a:moveTo>
                <a:lnTo>
                  <a:pt x="81914" y="0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12991" y="4684776"/>
            <a:ext cx="81915" cy="0"/>
          </a:xfrm>
          <a:custGeom>
            <a:avLst/>
            <a:gdLst/>
            <a:ahLst/>
            <a:cxnLst/>
            <a:rect l="l" t="t" r="r" b="b"/>
            <a:pathLst>
              <a:path w="81914">
                <a:moveTo>
                  <a:pt x="0" y="0"/>
                </a:moveTo>
                <a:lnTo>
                  <a:pt x="81915" y="0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60" dirty="0">
                <a:solidFill>
                  <a:srgbClr val="5B9BD4"/>
                </a:solidFill>
                <a:latin typeface="Arial"/>
                <a:cs typeface="Arial"/>
              </a:rPr>
              <a:t>Coach </a:t>
            </a:r>
            <a:r>
              <a:rPr sz="2800" b="1" spc="-170" dirty="0">
                <a:solidFill>
                  <a:srgbClr val="5B9BD4"/>
                </a:solidFill>
                <a:latin typeface="Arial"/>
                <a:cs typeface="Arial"/>
              </a:rPr>
              <a:t>Just </a:t>
            </a:r>
            <a:r>
              <a:rPr sz="2800" b="1" spc="-130" dirty="0">
                <a:solidFill>
                  <a:srgbClr val="5B9BD4"/>
                </a:solidFill>
                <a:latin typeface="Arial"/>
                <a:cs typeface="Arial"/>
              </a:rPr>
              <a:t>in</a:t>
            </a:r>
            <a:r>
              <a:rPr sz="2800" b="1" spc="-10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800" b="1" spc="-105" dirty="0">
                <a:solidFill>
                  <a:srgbClr val="5B9BD4"/>
                </a:solidFill>
                <a:latin typeface="Arial"/>
                <a:cs typeface="Arial"/>
              </a:rPr>
              <a:t>time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030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0730" cy="6817359"/>
          </a:xfrm>
          <a:custGeom>
            <a:avLst/>
            <a:gdLst/>
            <a:ahLst/>
            <a:cxnLst/>
            <a:rect l="l" t="t" r="r" b="b"/>
            <a:pathLst>
              <a:path w="12190730" h="6817359">
                <a:moveTo>
                  <a:pt x="0" y="6816850"/>
                </a:moveTo>
                <a:lnTo>
                  <a:pt x="12190476" y="6816850"/>
                </a:lnTo>
                <a:lnTo>
                  <a:pt x="12190476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78379" y="2125979"/>
            <a:ext cx="3307079" cy="1140460"/>
          </a:xfrm>
          <a:custGeom>
            <a:avLst/>
            <a:gdLst/>
            <a:ahLst/>
            <a:cxnLst/>
            <a:rect l="l" t="t" r="r" b="b"/>
            <a:pathLst>
              <a:path w="3307079" h="1140460">
                <a:moveTo>
                  <a:pt x="0" y="1139952"/>
                </a:moveTo>
                <a:lnTo>
                  <a:pt x="3307079" y="1139952"/>
                </a:lnTo>
                <a:lnTo>
                  <a:pt x="3307079" y="0"/>
                </a:lnTo>
                <a:lnTo>
                  <a:pt x="0" y="0"/>
                </a:lnTo>
                <a:lnTo>
                  <a:pt x="0" y="1139952"/>
                </a:lnTo>
                <a:close/>
              </a:path>
            </a:pathLst>
          </a:custGeom>
          <a:ln w="12191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43961" y="2309621"/>
            <a:ext cx="2716530" cy="75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Formación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98800"/>
              </a:lnSpc>
              <a:spcBef>
                <a:spcPts val="15"/>
              </a:spcBef>
            </a:pPr>
            <a:r>
              <a:rPr sz="1200" spc="-5" dirty="0">
                <a:latin typeface="Arial"/>
                <a:cs typeface="Arial"/>
              </a:rPr>
              <a:t>Curso </a:t>
            </a:r>
            <a:r>
              <a:rPr sz="1200" spc="-10" dirty="0">
                <a:latin typeface="Arial"/>
                <a:cs typeface="Arial"/>
              </a:rPr>
              <a:t>de </a:t>
            </a:r>
            <a:r>
              <a:rPr sz="1200" spc="-5" dirty="0">
                <a:latin typeface="Arial"/>
                <a:cs typeface="Arial"/>
              </a:rPr>
              <a:t>formación </a:t>
            </a:r>
            <a:r>
              <a:rPr sz="1200" spc="-10" dirty="0">
                <a:latin typeface="Arial"/>
                <a:cs typeface="Arial"/>
              </a:rPr>
              <a:t>en agile enfocado  en </a:t>
            </a:r>
            <a:r>
              <a:rPr sz="1200" spc="-5" dirty="0">
                <a:latin typeface="Arial"/>
                <a:cs typeface="Arial"/>
              </a:rPr>
              <a:t>el marco </a:t>
            </a:r>
            <a:r>
              <a:rPr sz="1200" spc="-10" dirty="0">
                <a:latin typeface="Arial"/>
                <a:cs typeface="Arial"/>
              </a:rPr>
              <a:t>de trabajo </a:t>
            </a:r>
            <a:r>
              <a:rPr sz="1200" spc="-5" dirty="0">
                <a:latin typeface="Arial"/>
                <a:cs typeface="Arial"/>
              </a:rPr>
              <a:t>Scrum </a:t>
            </a:r>
            <a:r>
              <a:rPr sz="1200" spc="-10" dirty="0">
                <a:latin typeface="Arial"/>
                <a:cs typeface="Arial"/>
              </a:rPr>
              <a:t>para </a:t>
            </a:r>
            <a:r>
              <a:rPr sz="1200" spc="-5" dirty="0">
                <a:latin typeface="Arial"/>
                <a:cs typeface="Arial"/>
              </a:rPr>
              <a:t>el  equipo de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trabajo.</a:t>
            </a:r>
          </a:p>
        </p:txBody>
      </p:sp>
      <p:sp>
        <p:nvSpPr>
          <p:cNvPr id="10" name="object 10"/>
          <p:cNvSpPr/>
          <p:nvPr/>
        </p:nvSpPr>
        <p:spPr>
          <a:xfrm>
            <a:off x="6835140" y="2142744"/>
            <a:ext cx="3307079" cy="1138555"/>
          </a:xfrm>
          <a:custGeom>
            <a:avLst/>
            <a:gdLst/>
            <a:ahLst/>
            <a:cxnLst/>
            <a:rect l="l" t="t" r="r" b="b"/>
            <a:pathLst>
              <a:path w="3307079" h="1138554">
                <a:moveTo>
                  <a:pt x="0" y="1138427"/>
                </a:moveTo>
                <a:lnTo>
                  <a:pt x="3307079" y="1138427"/>
                </a:lnTo>
                <a:lnTo>
                  <a:pt x="3307079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236079" y="2258314"/>
            <a:ext cx="271145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Piloto</a:t>
            </a:r>
            <a:endParaRPr sz="1200" dirty="0">
              <a:latin typeface="Arial"/>
              <a:cs typeface="Arial"/>
            </a:endParaRPr>
          </a:p>
          <a:p>
            <a:pPr marL="12700" marR="904875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Selección de </a:t>
            </a:r>
            <a:r>
              <a:rPr sz="1100" dirty="0">
                <a:latin typeface="Arial"/>
                <a:cs typeface="Arial"/>
              </a:rPr>
              <a:t>proyecto </a:t>
            </a:r>
            <a:r>
              <a:rPr sz="1100" spc="-5" dirty="0">
                <a:latin typeface="Arial"/>
                <a:cs typeface="Arial"/>
              </a:rPr>
              <a:t>piloto.  Análisis del </a:t>
            </a:r>
            <a:r>
              <a:rPr sz="1100" dirty="0">
                <a:latin typeface="Arial"/>
                <a:cs typeface="Arial"/>
              </a:rPr>
              <a:t>proceso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actual.</a:t>
            </a:r>
          </a:p>
          <a:p>
            <a:pPr marL="12700" marR="5080">
              <a:lnSpc>
                <a:spcPct val="100000"/>
              </a:lnSpc>
            </a:pPr>
            <a:r>
              <a:rPr sz="1100" spc="-5" dirty="0">
                <a:latin typeface="Arial"/>
                <a:cs typeface="Arial"/>
              </a:rPr>
              <a:t>Definición </a:t>
            </a:r>
            <a:r>
              <a:rPr sz="1100" dirty="0">
                <a:latin typeface="Arial"/>
                <a:cs typeface="Arial"/>
              </a:rPr>
              <a:t>roadmap y ejecución </a:t>
            </a:r>
            <a:r>
              <a:rPr sz="1100" spc="-5" dirty="0">
                <a:latin typeface="Arial"/>
                <a:cs typeface="Arial"/>
              </a:rPr>
              <a:t>plan de  </a:t>
            </a:r>
            <a:r>
              <a:rPr sz="1100" dirty="0">
                <a:latin typeface="Arial"/>
                <a:cs typeface="Arial"/>
              </a:rPr>
              <a:t>trabajo para </a:t>
            </a:r>
            <a:r>
              <a:rPr sz="1100" spc="-5" dirty="0">
                <a:latin typeface="Arial"/>
                <a:cs typeface="Arial"/>
              </a:rPr>
              <a:t>adopción de </a:t>
            </a:r>
            <a:r>
              <a:rPr sz="1100" dirty="0">
                <a:latin typeface="Arial"/>
                <a:cs typeface="Arial"/>
              </a:rPr>
              <a:t>prácticas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ágiles.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51788" y="2093976"/>
            <a:ext cx="1205484" cy="1203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847588" y="2125979"/>
            <a:ext cx="1203960" cy="12054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91811" y="4213859"/>
            <a:ext cx="3305810" cy="1138555"/>
          </a:xfrm>
          <a:custGeom>
            <a:avLst/>
            <a:gdLst/>
            <a:ahLst/>
            <a:cxnLst/>
            <a:rect l="l" t="t" r="r" b="b"/>
            <a:pathLst>
              <a:path w="3305809" h="1138554">
                <a:moveTo>
                  <a:pt x="0" y="1138427"/>
                </a:moveTo>
                <a:lnTo>
                  <a:pt x="3305555" y="1138427"/>
                </a:lnTo>
                <a:lnTo>
                  <a:pt x="3305555" y="0"/>
                </a:lnTo>
                <a:lnTo>
                  <a:pt x="0" y="0"/>
                </a:lnTo>
                <a:lnTo>
                  <a:pt x="0" y="1138427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056759" y="4397120"/>
            <a:ext cx="2716530" cy="75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Informe Final</a:t>
            </a:r>
            <a:endParaRPr sz="1200" dirty="0">
              <a:latin typeface="Arial"/>
              <a:cs typeface="Arial"/>
            </a:endParaRPr>
          </a:p>
          <a:p>
            <a:pPr marL="12700" marR="5080" algn="just">
              <a:lnSpc>
                <a:spcPct val="98900"/>
              </a:lnSpc>
              <a:spcBef>
                <a:spcPts val="15"/>
              </a:spcBef>
            </a:pPr>
            <a:r>
              <a:rPr sz="1200" spc="-5" dirty="0">
                <a:latin typeface="Arial"/>
                <a:cs typeface="Arial"/>
              </a:rPr>
              <a:t>Informe con el </a:t>
            </a:r>
            <a:r>
              <a:rPr sz="1200" spc="-10" dirty="0">
                <a:latin typeface="Arial"/>
                <a:cs typeface="Arial"/>
              </a:rPr>
              <a:t>resumen </a:t>
            </a:r>
            <a:r>
              <a:rPr sz="1200" spc="-5" dirty="0">
                <a:latin typeface="Arial"/>
                <a:cs typeface="Arial"/>
              </a:rPr>
              <a:t>del </a:t>
            </a:r>
            <a:r>
              <a:rPr sz="1200" spc="-10" dirty="0">
                <a:latin typeface="Arial"/>
                <a:cs typeface="Arial"/>
              </a:rPr>
              <a:t>trabajo  </a:t>
            </a:r>
            <a:r>
              <a:rPr sz="1200" spc="-5" dirty="0">
                <a:latin typeface="Arial"/>
                <a:cs typeface="Arial"/>
              </a:rPr>
              <a:t>realizado, avances </a:t>
            </a:r>
            <a:r>
              <a:rPr sz="1200" dirty="0">
                <a:latin typeface="Arial"/>
                <a:cs typeface="Arial"/>
              </a:rPr>
              <a:t>y </a:t>
            </a:r>
            <a:r>
              <a:rPr sz="1200" spc="-5" dirty="0">
                <a:latin typeface="Arial"/>
                <a:cs typeface="Arial"/>
              </a:rPr>
              <a:t>recomendaciones  para continuidad de la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transformación.</a:t>
            </a:r>
          </a:p>
        </p:txBody>
      </p:sp>
      <p:sp>
        <p:nvSpPr>
          <p:cNvPr id="16" name="object 16"/>
          <p:cNvSpPr/>
          <p:nvPr/>
        </p:nvSpPr>
        <p:spPr>
          <a:xfrm>
            <a:off x="3515867" y="4099559"/>
            <a:ext cx="1252727" cy="1252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3155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04" dirty="0"/>
              <a:t>Alcance </a:t>
            </a:r>
            <a:r>
              <a:rPr spc="-150" dirty="0"/>
              <a:t>del</a:t>
            </a:r>
            <a:r>
              <a:rPr spc="-145" dirty="0"/>
              <a:t> </a:t>
            </a:r>
            <a:r>
              <a:rPr spc="-175" dirty="0"/>
              <a:t>proyecto</a:t>
            </a:r>
          </a:p>
        </p:txBody>
      </p:sp>
      <p:sp>
        <p:nvSpPr>
          <p:cNvPr id="18" name="object 1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68044" y="4366005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/>
                <a:cs typeface="Trebuchet MS"/>
              </a:rPr>
              <a:t>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629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Plan </a:t>
            </a:r>
            <a:r>
              <a:rPr spc="125" dirty="0"/>
              <a:t>de</a:t>
            </a:r>
            <a:r>
              <a:rPr spc="-290" dirty="0"/>
              <a:t> </a:t>
            </a:r>
            <a:r>
              <a:rPr spc="130" dirty="0"/>
              <a:t>trabajo</a:t>
            </a:r>
          </a:p>
        </p:txBody>
      </p:sp>
      <p:sp>
        <p:nvSpPr>
          <p:cNvPr id="5" name="object 5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ángulo 5"/>
          <p:cNvSpPr/>
          <p:nvPr/>
        </p:nvSpPr>
        <p:spPr>
          <a:xfrm>
            <a:off x="461264" y="1761744"/>
            <a:ext cx="2286000" cy="3200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5000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4</a:t>
            </a:r>
          </a:p>
          <a:p>
            <a:pPr algn="ctr"/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75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354295230"/>
              </p:ext>
            </p:extLst>
          </p:nvPr>
        </p:nvGraphicFramePr>
        <p:xfrm>
          <a:off x="249936" y="381000"/>
          <a:ext cx="11942064" cy="5819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Objetivos paso 4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5332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Rectángulo 48"/>
          <p:cNvSpPr/>
          <p:nvPr/>
        </p:nvSpPr>
        <p:spPr>
          <a:xfrm>
            <a:off x="178866" y="3050725"/>
            <a:ext cx="3382735" cy="22153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Ceremonia al inicio del Sprint de 4 horas en la cual los dos equipos Scrum, se comprometen a cumplir las diferentes Historias de Usuario.</a:t>
            </a:r>
            <a:endParaRPr lang="es-CO" dirty="0"/>
          </a:p>
        </p:txBody>
      </p:sp>
      <p:sp>
        <p:nvSpPr>
          <p:cNvPr id="50" name="Rectángulo 49"/>
          <p:cNvSpPr/>
          <p:nvPr/>
        </p:nvSpPr>
        <p:spPr>
          <a:xfrm>
            <a:off x="3561601" y="3324098"/>
            <a:ext cx="3985576" cy="221531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Ceremonia se realiza los días Lunes, Miércoles y Viernes duración de 15 minutos, el </a:t>
            </a:r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se reúna para comunicar el Status de sus diferentes historias de usuario.</a:t>
            </a:r>
          </a:p>
          <a:p>
            <a:pPr algn="ctr"/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 AMSYS: 9:00 Am</a:t>
            </a:r>
          </a:p>
          <a:p>
            <a:pPr algn="ctr"/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CBS POSTPAGO: 9:15 Am</a:t>
            </a:r>
          </a:p>
        </p:txBody>
      </p:sp>
      <p:sp>
        <p:nvSpPr>
          <p:cNvPr id="53" name="Rectángulo 52"/>
          <p:cNvSpPr/>
          <p:nvPr/>
        </p:nvSpPr>
        <p:spPr>
          <a:xfrm>
            <a:off x="1101053" y="2664928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92D050"/>
                </a:solidFill>
              </a:rPr>
              <a:t>Planeación</a:t>
            </a:r>
            <a:endParaRPr lang="es-CO" b="1" dirty="0">
              <a:solidFill>
                <a:srgbClr val="92D050"/>
              </a:solidFill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4647657" y="2695368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B050"/>
                </a:solidFill>
              </a:rPr>
              <a:t>Daily Scrum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55" name="Imagen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712" y="1472996"/>
            <a:ext cx="1362875" cy="1222372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181" y="1245326"/>
            <a:ext cx="1425312" cy="1677711"/>
          </a:xfrm>
          <a:prstGeom prst="rect">
            <a:avLst/>
          </a:prstGeom>
        </p:spPr>
      </p:pic>
      <p:sp>
        <p:nvSpPr>
          <p:cNvPr id="57" name="Rectángulo 56"/>
          <p:cNvSpPr/>
          <p:nvPr/>
        </p:nvSpPr>
        <p:spPr>
          <a:xfrm>
            <a:off x="7974113" y="3329782"/>
            <a:ext cx="3382735" cy="20853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ceremonia se debe realizar antes de finalizar el Sprint para validar el alcance que se haya completado durante el Sprint”</a:t>
            </a:r>
          </a:p>
          <a:p>
            <a:pPr algn="ctr"/>
            <a:endParaRPr lang="es-CO" dirty="0"/>
          </a:p>
        </p:txBody>
      </p:sp>
      <p:pic>
        <p:nvPicPr>
          <p:cNvPr id="58" name="Imagen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3342" y="1520330"/>
            <a:ext cx="1449989" cy="1402707"/>
          </a:xfrm>
          <a:prstGeom prst="rect">
            <a:avLst/>
          </a:prstGeom>
        </p:spPr>
      </p:pic>
      <p:sp>
        <p:nvSpPr>
          <p:cNvPr id="59" name="Rectángulo 58"/>
          <p:cNvSpPr/>
          <p:nvPr/>
        </p:nvSpPr>
        <p:spPr>
          <a:xfrm>
            <a:off x="8937930" y="2695368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Review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Rectángulo 53"/>
          <p:cNvSpPr/>
          <p:nvPr/>
        </p:nvSpPr>
        <p:spPr>
          <a:xfrm>
            <a:off x="9468476" y="1508715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00B050"/>
                </a:solidFill>
              </a:rPr>
              <a:t>Daily Scrum</a:t>
            </a:r>
            <a:endParaRPr lang="es-CO" dirty="0">
              <a:solidFill>
                <a:srgbClr val="00B050"/>
              </a:solidFill>
            </a:endParaRPr>
          </a:p>
        </p:txBody>
      </p:sp>
      <p:pic>
        <p:nvPicPr>
          <p:cNvPr id="56" name="Imagen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0" y="58673"/>
            <a:ext cx="1425312" cy="167771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38" r="4408" b="13974"/>
          <a:stretch/>
        </p:blipFill>
        <p:spPr>
          <a:xfrm>
            <a:off x="313097" y="1395346"/>
            <a:ext cx="5646917" cy="272868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63" y="2163491"/>
            <a:ext cx="4966715" cy="372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03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Cuadro de texto 8"/>
          <p:cNvSpPr txBox="1"/>
          <p:nvPr/>
        </p:nvSpPr>
        <p:spPr>
          <a:xfrm>
            <a:off x="7027614" y="2773422"/>
            <a:ext cx="32547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Scrum of Scrum</a:t>
            </a:r>
            <a:endParaRPr lang="es-ES" altLang="en-US" dirty="0"/>
          </a:p>
        </p:txBody>
      </p:sp>
      <p:sp>
        <p:nvSpPr>
          <p:cNvPr id="21" name="Rectángulo 20"/>
          <p:cNvSpPr/>
          <p:nvPr/>
        </p:nvSpPr>
        <p:spPr>
          <a:xfrm>
            <a:off x="1444391" y="3212140"/>
            <a:ext cx="3382735" cy="2108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objetivo de la ceremonia de retrospectiva, es realizar una reflexión sobre el último Sprint e identificar posibles mejoras para el próximo, se realiza el ultimo día del Sprint.</a:t>
            </a:r>
            <a:endParaRPr lang="es-MX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6714513" y="3258920"/>
            <a:ext cx="3880985" cy="2108221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realiza a los diferentes Scrum Master brindando acompañamiento y conociendo los obstáculos que se puedan tener al ejecutar el Sprint. </a:t>
            </a:r>
          </a:p>
          <a:p>
            <a:r>
              <a:rPr lang="es-MX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ceremonia se debe realizar los días Martes, Jueves de cada semana a las 9:00 AM.</a:t>
            </a:r>
            <a:endParaRPr lang="es-CO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794" y="1418101"/>
            <a:ext cx="1238333" cy="1363558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27" y="1418101"/>
            <a:ext cx="1238331" cy="136355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7662" y="1354538"/>
            <a:ext cx="1333239" cy="1349498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2525101" y="2628503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Retrospectiva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34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1029" y="161242"/>
            <a:ext cx="1333239" cy="1349498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9757818" y="1236018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Retrospectiva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8" y="835991"/>
            <a:ext cx="5281492" cy="39611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25" y="180565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40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Ceremonias Scrum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847" y="41001"/>
            <a:ext cx="1333239" cy="1349498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9597629" y="1168063"/>
            <a:ext cx="1538360" cy="65917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chemeClr val="accent1">
                    <a:lumMod val="75000"/>
                  </a:schemeClr>
                </a:solidFill>
              </a:rPr>
              <a:t>Retrospectiva</a:t>
            </a:r>
            <a:endParaRPr lang="es-CO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6" y="899122"/>
            <a:ext cx="5266945" cy="39502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319" y="1764792"/>
            <a:ext cx="5952715" cy="446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04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27952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Tablero </a:t>
            </a:r>
            <a:r>
              <a:rPr lang="es-MX" sz="2800" b="1" spc="-260" dirty="0" err="1">
                <a:solidFill>
                  <a:srgbClr val="5B9BD4"/>
                </a:solidFill>
                <a:latin typeface="Arial"/>
                <a:cs typeface="Arial"/>
              </a:rPr>
              <a:t>Kanban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r="909"/>
          <a:stretch/>
        </p:blipFill>
        <p:spPr>
          <a:xfrm>
            <a:off x="-40604" y="980697"/>
            <a:ext cx="12190325" cy="519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62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53646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Recomendaciones Scrum Master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ángulo 2"/>
          <p:cNvSpPr/>
          <p:nvPr/>
        </p:nvSpPr>
        <p:spPr>
          <a:xfrm>
            <a:off x="249936" y="1086833"/>
            <a:ext cx="1119645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rgbClr val="373737"/>
                </a:solidFill>
              </a:rPr>
              <a:t>Habilidades de comunicación:</a:t>
            </a:r>
            <a:r>
              <a:rPr lang="es-CO" sz="2400" dirty="0">
                <a:solidFill>
                  <a:srgbClr val="373737"/>
                </a:solidFill>
              </a:rPr>
              <a:t> lenguaje eficaz, escucha activa, asertividad.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373737"/>
                </a:solidFill>
              </a:rPr>
              <a:t>Cumplir completamente con las diferentes ceremonias Scrum, cumpliendo las fechas y horas estimadas.</a:t>
            </a:r>
          </a:p>
          <a:p>
            <a:pPr fontAlgn="base"/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rgbClr val="373737"/>
                </a:solidFill>
              </a:rPr>
              <a:t>Habilidades de gestión de equipos:</a:t>
            </a:r>
            <a:r>
              <a:rPr lang="es-CO" sz="2400" dirty="0">
                <a:solidFill>
                  <a:srgbClr val="373737"/>
                </a:solidFill>
              </a:rPr>
              <a:t> trabajo bajo presión, regulación de conflictos, construcción de equipos de trabajo, autorregulación, liderazgo.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b="1" dirty="0">
                <a:solidFill>
                  <a:srgbClr val="373737"/>
                </a:solidFill>
              </a:rPr>
              <a:t>Habilidades de motivación:</a:t>
            </a:r>
            <a:r>
              <a:rPr lang="es-CO" sz="2400" dirty="0">
                <a:solidFill>
                  <a:srgbClr val="373737"/>
                </a:solidFill>
              </a:rPr>
              <a:t> habilidades de comunicación, responsabilidad personal y social, coherencia, visión estratégica, empatía, retraso de las gratificaciones, autonomía.</a:t>
            </a:r>
            <a:endParaRPr lang="es-CO" sz="2400" b="0" i="0" dirty="0">
              <a:solidFill>
                <a:srgbClr val="37373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1173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71934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Recomendaciones Scrum Master of Scrum Master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Rectángulo 2"/>
          <p:cNvSpPr/>
          <p:nvPr/>
        </p:nvSpPr>
        <p:spPr>
          <a:xfrm>
            <a:off x="315087" y="1902670"/>
            <a:ext cx="1119645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373737"/>
                </a:solidFill>
              </a:rPr>
              <a:t> Participar un poco mas activamente en las diferentes ceremonias para ambos equipos</a:t>
            </a:r>
          </a:p>
          <a:p>
            <a:pPr fontAlgn="base">
              <a:buFont typeface="Arial" panose="020B0604020202020204" pitchFamily="34" charset="0"/>
              <a:buChar char="•"/>
            </a:pPr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373737"/>
                </a:solidFill>
              </a:rPr>
              <a:t>Validar que se estén cumpliendo correctamente las diferentes ceremonias</a:t>
            </a:r>
          </a:p>
          <a:p>
            <a:pPr fontAlgn="base"/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CO" sz="2400" dirty="0">
                <a:solidFill>
                  <a:srgbClr val="373737"/>
                </a:solidFill>
              </a:rPr>
              <a:t> Validar que los Scrum Master estén resolviendo correctamente los impedimentos del equipo</a:t>
            </a:r>
          </a:p>
          <a:p>
            <a:pPr fontAlgn="base"/>
            <a:endParaRPr lang="es-CO" sz="2400" dirty="0">
              <a:solidFill>
                <a:srgbClr val="373737"/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rgbClr val="373737"/>
                </a:solidFill>
              </a:rPr>
              <a:t>Ser el apoyo de los Scrum Master y </a:t>
            </a:r>
            <a:r>
              <a:rPr lang="es-MX" sz="2400" dirty="0" err="1">
                <a:solidFill>
                  <a:srgbClr val="373737"/>
                </a:solidFill>
              </a:rPr>
              <a:t>Product</a:t>
            </a:r>
            <a:r>
              <a:rPr lang="es-MX" sz="2400" dirty="0">
                <a:solidFill>
                  <a:srgbClr val="373737"/>
                </a:solidFill>
              </a:rPr>
              <a:t> </a:t>
            </a:r>
            <a:r>
              <a:rPr lang="es-MX" sz="2400" dirty="0" err="1">
                <a:solidFill>
                  <a:srgbClr val="373737"/>
                </a:solidFill>
              </a:rPr>
              <a:t>Owner</a:t>
            </a:r>
            <a:endParaRPr lang="es-CO" sz="2400" i="0" dirty="0">
              <a:solidFill>
                <a:srgbClr val="373737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852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7" y="6330695"/>
            <a:ext cx="12181840" cy="527685"/>
          </a:xfrm>
          <a:custGeom>
            <a:avLst/>
            <a:gdLst/>
            <a:ahLst/>
            <a:cxnLst/>
            <a:rect l="l" t="t" r="r" b="b"/>
            <a:pathLst>
              <a:path w="12181840" h="527684">
                <a:moveTo>
                  <a:pt x="12181332" y="527302"/>
                </a:moveTo>
                <a:lnTo>
                  <a:pt x="12181332" y="0"/>
                </a:lnTo>
                <a:lnTo>
                  <a:pt x="0" y="0"/>
                </a:lnTo>
                <a:lnTo>
                  <a:pt x="0" y="527302"/>
                </a:lnTo>
                <a:lnTo>
                  <a:pt x="12181332" y="52730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72359" y="6385559"/>
            <a:ext cx="680085" cy="472440"/>
          </a:xfrm>
          <a:custGeom>
            <a:avLst/>
            <a:gdLst/>
            <a:ahLst/>
            <a:cxnLst/>
            <a:rect l="l" t="t" r="r" b="b"/>
            <a:pathLst>
              <a:path w="680084" h="472440">
                <a:moveTo>
                  <a:pt x="339786" y="0"/>
                </a:moveTo>
                <a:lnTo>
                  <a:pt x="0" y="472438"/>
                </a:lnTo>
                <a:lnTo>
                  <a:pt x="679573" y="472438"/>
                </a:lnTo>
                <a:lnTo>
                  <a:pt x="339786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70882" y="6385559"/>
            <a:ext cx="678180" cy="472440"/>
          </a:xfrm>
          <a:custGeom>
            <a:avLst/>
            <a:gdLst/>
            <a:ahLst/>
            <a:cxnLst/>
            <a:rect l="l" t="t" r="r" b="b"/>
            <a:pathLst>
              <a:path w="678179" h="472440">
                <a:moveTo>
                  <a:pt x="339077" y="0"/>
                </a:moveTo>
                <a:lnTo>
                  <a:pt x="0" y="472438"/>
                </a:lnTo>
                <a:lnTo>
                  <a:pt x="678154" y="472438"/>
                </a:lnTo>
                <a:lnTo>
                  <a:pt x="339077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29886" y="6385559"/>
            <a:ext cx="662305" cy="472440"/>
          </a:xfrm>
          <a:custGeom>
            <a:avLst/>
            <a:gdLst/>
            <a:ahLst/>
            <a:cxnLst/>
            <a:rect l="l" t="t" r="r" b="b"/>
            <a:pathLst>
              <a:path w="662304" h="472440">
                <a:moveTo>
                  <a:pt x="339786" y="0"/>
                </a:moveTo>
                <a:lnTo>
                  <a:pt x="0" y="472438"/>
                </a:lnTo>
                <a:lnTo>
                  <a:pt x="662112" y="472438"/>
                </a:lnTo>
                <a:lnTo>
                  <a:pt x="662112" y="448160"/>
                </a:lnTo>
                <a:lnTo>
                  <a:pt x="339786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604" y="6472428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3520" y="172973"/>
            <a:ext cx="1620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00" dirty="0">
                <a:solidFill>
                  <a:srgbClr val="5B9BD4"/>
                </a:solidFill>
                <a:latin typeface="Arial"/>
                <a:cs typeface="Arial"/>
              </a:rPr>
              <a:t>Formación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207495" y="128015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2223" y="472440"/>
            <a:ext cx="4850891" cy="2924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19188" y="2436876"/>
            <a:ext cx="3628644" cy="3886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6676" y="3286125"/>
            <a:ext cx="2181225" cy="1781810"/>
          </a:xfrm>
          <a:prstGeom prst="rect">
            <a:avLst/>
          </a:prstGeom>
          <a:solidFill>
            <a:srgbClr val="D5DF22"/>
          </a:solidFill>
        </p:spPr>
        <p:txBody>
          <a:bodyPr vert="horz" wrap="square" lIns="0" tIns="176530" rIns="0" bIns="0" rtlCol="0">
            <a:spAutoFit/>
          </a:bodyPr>
          <a:lstStyle/>
          <a:p>
            <a:pPr>
              <a:lnSpc>
                <a:spcPts val="12640"/>
              </a:lnSpc>
              <a:spcBef>
                <a:spcPts val="1390"/>
              </a:spcBef>
            </a:pPr>
            <a:r>
              <a:rPr sz="17250" spc="-9442" baseline="942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1050" spc="-20" dirty="0">
                <a:latin typeface="Arial"/>
                <a:cs typeface="Arial"/>
              </a:rPr>
              <a:t>Not</a:t>
            </a:r>
            <a:r>
              <a:rPr sz="1050" spc="-80" dirty="0">
                <a:latin typeface="Arial"/>
                <a:cs typeface="Arial"/>
              </a:rPr>
              <a:t>a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20" dirty="0">
                <a:latin typeface="Arial"/>
                <a:cs typeface="Arial"/>
              </a:rPr>
              <a:t>pro</a:t>
            </a:r>
            <a:r>
              <a:rPr sz="1050" spc="-40" dirty="0">
                <a:latin typeface="Arial"/>
                <a:cs typeface="Arial"/>
              </a:rPr>
              <a:t>m</a:t>
            </a:r>
            <a:r>
              <a:rPr sz="1050" spc="-45" dirty="0">
                <a:latin typeface="Arial"/>
                <a:cs typeface="Arial"/>
              </a:rPr>
              <a:t>ed</a:t>
            </a:r>
            <a:r>
              <a:rPr sz="1050" spc="-229" dirty="0">
                <a:latin typeface="Arial"/>
                <a:cs typeface="Arial"/>
              </a:rPr>
              <a:t>i</a:t>
            </a:r>
            <a:r>
              <a:rPr sz="17250" spc="-4455" baseline="942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spc="-30" dirty="0">
                <a:latin typeface="Arial"/>
                <a:cs typeface="Arial"/>
              </a:rPr>
              <a:t>o</a:t>
            </a:r>
            <a:r>
              <a:rPr sz="1050" spc="-95" dirty="0">
                <a:latin typeface="Arial"/>
                <a:cs typeface="Arial"/>
              </a:rPr>
              <a:t> </a:t>
            </a:r>
            <a:r>
              <a:rPr sz="1050" spc="-50" dirty="0">
                <a:latin typeface="Arial"/>
                <a:cs typeface="Arial"/>
              </a:rPr>
              <a:t>d</a:t>
            </a:r>
            <a:r>
              <a:rPr sz="1050" spc="-45" dirty="0">
                <a:latin typeface="Arial"/>
                <a:cs typeface="Arial"/>
              </a:rPr>
              <a:t>e</a:t>
            </a:r>
            <a:r>
              <a:rPr sz="1050" spc="-55" dirty="0">
                <a:latin typeface="Arial"/>
                <a:cs typeface="Arial"/>
              </a:rPr>
              <a:t> </a:t>
            </a:r>
            <a:r>
              <a:rPr sz="1050" spc="-35" dirty="0">
                <a:latin typeface="Arial"/>
                <a:cs typeface="Arial"/>
              </a:rPr>
              <a:t>n</a:t>
            </a:r>
            <a:r>
              <a:rPr sz="1050" spc="-540" dirty="0">
                <a:latin typeface="Arial"/>
                <a:cs typeface="Arial"/>
              </a:rPr>
              <a:t>u</a:t>
            </a:r>
            <a:r>
              <a:rPr sz="17250" spc="-8850" baseline="942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050" spc="-45" dirty="0">
                <a:latin typeface="Arial"/>
                <a:cs typeface="Arial"/>
              </a:rPr>
              <a:t>es</a:t>
            </a:r>
            <a:r>
              <a:rPr sz="1050" spc="-35" dirty="0">
                <a:latin typeface="Arial"/>
                <a:cs typeface="Arial"/>
              </a:rPr>
              <a:t>t</a:t>
            </a:r>
            <a:r>
              <a:rPr sz="1050" spc="15" dirty="0">
                <a:latin typeface="Arial"/>
                <a:cs typeface="Arial"/>
              </a:rPr>
              <a:t>r</a:t>
            </a:r>
            <a:r>
              <a:rPr sz="1050" spc="-30" dirty="0">
                <a:latin typeface="Arial"/>
                <a:cs typeface="Arial"/>
              </a:rPr>
              <a:t>o</a:t>
            </a:r>
            <a:r>
              <a:rPr sz="1050" spc="-70" dirty="0">
                <a:latin typeface="Arial"/>
                <a:cs typeface="Arial"/>
              </a:rPr>
              <a:t> </a:t>
            </a:r>
            <a:r>
              <a:rPr sz="1050" spc="-55" dirty="0">
                <a:latin typeface="Arial"/>
                <a:cs typeface="Arial"/>
              </a:rPr>
              <a:t>c</a:t>
            </a:r>
            <a:r>
              <a:rPr sz="1050" spc="-70" dirty="0">
                <a:latin typeface="Arial"/>
                <a:cs typeface="Arial"/>
              </a:rPr>
              <a:t>u</a:t>
            </a:r>
            <a:r>
              <a:rPr sz="1050" spc="15" dirty="0">
                <a:latin typeface="Arial"/>
                <a:cs typeface="Arial"/>
              </a:rPr>
              <a:t>r</a:t>
            </a:r>
            <a:r>
              <a:rPr sz="1050" spc="-125" dirty="0">
                <a:latin typeface="Arial"/>
                <a:cs typeface="Arial"/>
              </a:rPr>
              <a:t>s</a:t>
            </a:r>
            <a:r>
              <a:rPr sz="1050" spc="-35" dirty="0">
                <a:latin typeface="Arial"/>
                <a:cs typeface="Arial"/>
              </a:rPr>
              <a:t>o</a:t>
            </a:r>
            <a:r>
              <a:rPr sz="1050" spc="-114" dirty="0">
                <a:latin typeface="Arial"/>
                <a:cs typeface="Arial"/>
              </a:rPr>
              <a:t>s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1296" y="5528564"/>
            <a:ext cx="53060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90" dirty="0">
                <a:solidFill>
                  <a:srgbClr val="006FC0"/>
                </a:solidFill>
                <a:latin typeface="Arial"/>
                <a:cs typeface="Arial"/>
              </a:rPr>
              <a:t>Taller </a:t>
            </a:r>
            <a:r>
              <a:rPr sz="3200" b="1" spc="-325" dirty="0">
                <a:solidFill>
                  <a:srgbClr val="006FC0"/>
                </a:solidFill>
                <a:latin typeface="Arial"/>
                <a:cs typeface="Arial"/>
              </a:rPr>
              <a:t>agilismo </a:t>
            </a:r>
            <a:r>
              <a:rPr sz="3200" b="1" spc="-180" dirty="0">
                <a:solidFill>
                  <a:srgbClr val="006FC0"/>
                </a:solidFill>
                <a:latin typeface="Arial"/>
                <a:cs typeface="Arial"/>
              </a:rPr>
              <a:t>– </a:t>
            </a:r>
            <a:r>
              <a:rPr sz="3200" b="1" spc="-540" dirty="0">
                <a:solidFill>
                  <a:srgbClr val="006FC0"/>
                </a:solidFill>
                <a:latin typeface="Arial"/>
                <a:cs typeface="Arial"/>
              </a:rPr>
              <a:t>Scrum </a:t>
            </a:r>
            <a:r>
              <a:rPr sz="3200" b="1" spc="-229" dirty="0">
                <a:solidFill>
                  <a:srgbClr val="006FC0"/>
                </a:solidFill>
                <a:latin typeface="Arial"/>
                <a:cs typeface="Arial"/>
              </a:rPr>
              <a:t>(20</a:t>
            </a:r>
            <a:r>
              <a:rPr sz="3200" b="1" spc="-17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3200" b="1" spc="-370" dirty="0">
                <a:solidFill>
                  <a:srgbClr val="006FC0"/>
                </a:solidFill>
                <a:latin typeface="Arial"/>
                <a:cs typeface="Arial"/>
              </a:rPr>
              <a:t>horas)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12620" y="393191"/>
            <a:ext cx="4058411" cy="26182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71934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Recomendaciones Generales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429971" y="880387"/>
            <a:ext cx="11049000" cy="4264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 fontAlgn="base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CO" sz="2400" dirty="0">
              <a:solidFill>
                <a:srgbClr val="373737"/>
              </a:solidFill>
            </a:endParaRP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CO" sz="2400" dirty="0">
                <a:solidFill>
                  <a:srgbClr val="373737"/>
                </a:solidFill>
              </a:rPr>
              <a:t>Los Scrum Master deben ser agentes de cambio en los equipos de trabajo     impartiendo autoridad en el marco de trabajo Scrum</a:t>
            </a: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MX" sz="2400" dirty="0">
                <a:solidFill>
                  <a:srgbClr val="373737"/>
                </a:solidFill>
              </a:rPr>
              <a:t>Mantener el </a:t>
            </a:r>
            <a:r>
              <a:rPr lang="es-MX" sz="2400" dirty="0" err="1">
                <a:solidFill>
                  <a:srgbClr val="373737"/>
                </a:solidFill>
              </a:rPr>
              <a:t>Backlog</a:t>
            </a:r>
            <a:r>
              <a:rPr lang="es-MX" sz="2400" dirty="0">
                <a:solidFill>
                  <a:srgbClr val="373737"/>
                </a:solidFill>
              </a:rPr>
              <a:t> actualizado en el aplicativo Jira</a:t>
            </a: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MX" sz="2400" dirty="0">
                <a:solidFill>
                  <a:srgbClr val="373737"/>
                </a:solidFill>
              </a:rPr>
              <a:t>Mantener al equipo motivado.</a:t>
            </a: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MX" sz="2400" dirty="0">
                <a:solidFill>
                  <a:srgbClr val="373737"/>
                </a:solidFill>
              </a:rPr>
              <a:t>Ubicar a las diferentes personas por cada equipo de trabajo.</a:t>
            </a: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MX" sz="2400" dirty="0">
                <a:solidFill>
                  <a:srgbClr val="373737"/>
                </a:solidFill>
              </a:rPr>
              <a:t>Acoger a los proveedores para que sus equipos manejen Scrum</a:t>
            </a:r>
          </a:p>
          <a:p>
            <a:pPr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r>
              <a:rPr lang="es-ES" sz="2400" dirty="0">
                <a:solidFill>
                  <a:srgbClr val="373737"/>
                </a:solidFill>
              </a:rPr>
              <a:t>Mantener el </a:t>
            </a:r>
            <a:r>
              <a:rPr lang="pt-BR" sz="2400" dirty="0">
                <a:solidFill>
                  <a:srgbClr val="373737"/>
                </a:solidFill>
              </a:rPr>
              <a:t>nível de </a:t>
            </a:r>
            <a:r>
              <a:rPr lang="pt-BR" sz="2400" dirty="0" err="1">
                <a:solidFill>
                  <a:srgbClr val="373737"/>
                </a:solidFill>
              </a:rPr>
              <a:t>adopción</a:t>
            </a:r>
            <a:r>
              <a:rPr lang="pt-BR" sz="2400" dirty="0">
                <a:solidFill>
                  <a:srgbClr val="373737"/>
                </a:solidFill>
              </a:rPr>
              <a:t> </a:t>
            </a:r>
            <a:r>
              <a:rPr lang="es-CO" sz="2400" dirty="0">
                <a:solidFill>
                  <a:srgbClr val="373737"/>
                </a:solidFill>
              </a:rPr>
              <a:t>actual</a:t>
            </a:r>
            <a:r>
              <a:rPr lang="pt-BR" sz="2400" dirty="0">
                <a:solidFill>
                  <a:srgbClr val="373737"/>
                </a:solidFill>
              </a:rPr>
              <a:t> de </a:t>
            </a:r>
            <a:r>
              <a:rPr lang="pt-BR" sz="2400" dirty="0" err="1">
                <a:solidFill>
                  <a:srgbClr val="373737"/>
                </a:solidFill>
              </a:rPr>
              <a:t>las</a:t>
            </a:r>
            <a:r>
              <a:rPr lang="pt-BR" sz="2400" dirty="0">
                <a:solidFill>
                  <a:srgbClr val="373737"/>
                </a:solidFill>
              </a:rPr>
              <a:t> </a:t>
            </a:r>
            <a:r>
              <a:rPr lang="pt-BR" sz="2400" dirty="0" err="1">
                <a:solidFill>
                  <a:srgbClr val="373737"/>
                </a:solidFill>
              </a:rPr>
              <a:t>practicas</a:t>
            </a:r>
            <a:r>
              <a:rPr lang="pt-BR" sz="2400" dirty="0">
                <a:solidFill>
                  <a:srgbClr val="373737"/>
                </a:solidFill>
              </a:rPr>
              <a:t> </a:t>
            </a:r>
            <a:r>
              <a:rPr lang="pt-BR" sz="2400" dirty="0" err="1">
                <a:solidFill>
                  <a:srgbClr val="373737"/>
                </a:solidFill>
              </a:rPr>
              <a:t>ágiles</a:t>
            </a:r>
            <a:r>
              <a:rPr lang="pt-BR" sz="2400" dirty="0">
                <a:solidFill>
                  <a:srgbClr val="373737"/>
                </a:solidFill>
              </a:rPr>
              <a:t> </a:t>
            </a:r>
          </a:p>
          <a:p>
            <a:pPr lvl="0" indent="-285750" fontAlgn="base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628650" algn="l"/>
              </a:tabLst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63728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10796016" y="6341364"/>
            <a:ext cx="1121664" cy="239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0715" y="1764792"/>
            <a:ext cx="0" cy="4179570"/>
          </a:xfrm>
          <a:custGeom>
            <a:avLst/>
            <a:gdLst/>
            <a:ahLst/>
            <a:cxnLst/>
            <a:rect l="l" t="t" r="r" b="b"/>
            <a:pathLst>
              <a:path h="4179570">
                <a:moveTo>
                  <a:pt x="0" y="0"/>
                </a:moveTo>
                <a:lnTo>
                  <a:pt x="0" y="4179074"/>
                </a:lnTo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97916" y="242697"/>
            <a:ext cx="361208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s-MX" sz="2800" b="1" spc="-260" dirty="0">
                <a:solidFill>
                  <a:srgbClr val="5B9BD4"/>
                </a:solidFill>
                <a:latin typeface="Arial"/>
                <a:cs typeface="Arial"/>
              </a:rPr>
              <a:t>Entrega de diplomas.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5" b="8603"/>
          <a:stretch/>
        </p:blipFill>
        <p:spPr>
          <a:xfrm>
            <a:off x="2971800" y="4307621"/>
            <a:ext cx="4395239" cy="198256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55" y="64007"/>
            <a:ext cx="3996605" cy="299745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720946" y="2978985"/>
            <a:ext cx="4391418" cy="32935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33571"/>
            <a:ext cx="4648200" cy="3486150"/>
          </a:xfrm>
          <a:prstGeom prst="rect">
            <a:avLst/>
          </a:prstGeom>
        </p:spPr>
      </p:pic>
      <p:sp>
        <p:nvSpPr>
          <p:cNvPr id="17" name="object 14"/>
          <p:cNvSpPr/>
          <p:nvPr/>
        </p:nvSpPr>
        <p:spPr>
          <a:xfrm>
            <a:off x="8133589" y="0"/>
            <a:ext cx="4058411" cy="26182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5956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29228" y="2593203"/>
            <a:ext cx="1059179" cy="975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57983" y="2221729"/>
            <a:ext cx="278892" cy="1445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76041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Nuestra </a:t>
            </a:r>
            <a:r>
              <a:rPr spc="-185" dirty="0"/>
              <a:t>dinámica </a:t>
            </a:r>
            <a:r>
              <a:rPr spc="-200" dirty="0"/>
              <a:t>consiste </a:t>
            </a:r>
            <a:r>
              <a:rPr spc="-190" dirty="0"/>
              <a:t>en </a:t>
            </a:r>
            <a:r>
              <a:rPr spc="-200" dirty="0"/>
              <a:t>los </a:t>
            </a:r>
            <a:r>
              <a:rPr spc="-180" dirty="0"/>
              <a:t>siguientes</a:t>
            </a:r>
            <a:r>
              <a:rPr spc="15" dirty="0"/>
              <a:t> </a:t>
            </a:r>
            <a:r>
              <a:rPr spc="-265" dirty="0"/>
              <a:t>pasos: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57452" y="1474088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5B9BD4"/>
                </a:solidFill>
                <a:latin typeface="Arial"/>
                <a:cs typeface="Arial"/>
              </a:rPr>
              <a:t>Paso</a:t>
            </a:r>
            <a:r>
              <a:rPr sz="2800" b="1" spc="-220" dirty="0">
                <a:solidFill>
                  <a:srgbClr val="5B9BD4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5B9BD4"/>
                </a:solidFill>
                <a:latin typeface="Arial"/>
                <a:cs typeface="Arial"/>
              </a:rPr>
              <a:t>1</a:t>
            </a:r>
            <a:endParaRPr sz="2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44030" y="1461642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001F5F"/>
                </a:solidFill>
                <a:latin typeface="Arial"/>
                <a:cs typeface="Arial"/>
              </a:rPr>
              <a:t>Paso</a:t>
            </a:r>
            <a:r>
              <a:rPr sz="2800" b="1" spc="-2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001F5F"/>
                </a:solidFill>
                <a:latin typeface="Arial"/>
                <a:cs typeface="Arial"/>
              </a:rPr>
              <a:t>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76521" y="1451229"/>
            <a:ext cx="102044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254" dirty="0">
                <a:solidFill>
                  <a:srgbClr val="8DC540"/>
                </a:solidFill>
                <a:latin typeface="Arial"/>
                <a:cs typeface="Arial"/>
              </a:rPr>
              <a:t>Paso</a:t>
            </a:r>
            <a:r>
              <a:rPr sz="2800" b="1" spc="-22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2800" b="1" spc="-50" dirty="0">
                <a:solidFill>
                  <a:srgbClr val="8DC540"/>
                </a:solidFill>
                <a:latin typeface="Arial"/>
                <a:cs typeface="Arial"/>
              </a:rPr>
              <a:t>2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4824" y="4143197"/>
            <a:ext cx="21050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Análisis </a:t>
            </a: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de </a:t>
            </a:r>
            <a:r>
              <a:rPr sz="1400" spc="-40" dirty="0">
                <a:solidFill>
                  <a:srgbClr val="2D75B6"/>
                </a:solidFill>
                <a:latin typeface="Arial"/>
                <a:cs typeface="Arial"/>
              </a:rPr>
              <a:t>estructura</a:t>
            </a:r>
            <a:r>
              <a:rPr sz="1400" spc="-105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D75B6"/>
                </a:solidFill>
                <a:latin typeface="Arial"/>
                <a:cs typeface="Arial"/>
              </a:rPr>
              <a:t>actual: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824" y="4357242"/>
            <a:ext cx="220027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90" dirty="0">
                <a:solidFill>
                  <a:srgbClr val="2D75B6"/>
                </a:solidFill>
                <a:latin typeface="Arial"/>
                <a:cs typeface="Arial"/>
              </a:rPr>
              <a:t>Equipos </a:t>
            </a: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de</a:t>
            </a:r>
            <a:r>
              <a:rPr sz="1400" spc="-55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D75B6"/>
                </a:solidFill>
                <a:latin typeface="Arial"/>
                <a:cs typeface="Arial"/>
              </a:rPr>
              <a:t>trabajo.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110" dirty="0">
                <a:solidFill>
                  <a:srgbClr val="2D75B6"/>
                </a:solidFill>
                <a:latin typeface="Arial"/>
                <a:cs typeface="Arial"/>
              </a:rPr>
              <a:t>Roles </a:t>
            </a: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y</a:t>
            </a: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2D75B6"/>
                </a:solidFill>
                <a:latin typeface="Arial"/>
                <a:cs typeface="Arial"/>
              </a:rPr>
              <a:t>funciones.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solidFill>
                  <a:srgbClr val="2D75B6"/>
                </a:solidFill>
                <a:latin typeface="Arial"/>
                <a:cs typeface="Arial"/>
              </a:rPr>
              <a:t>Estructura</a:t>
            </a: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75" dirty="0">
                <a:solidFill>
                  <a:srgbClr val="2D75B6"/>
                </a:solidFill>
                <a:latin typeface="Arial"/>
                <a:cs typeface="Arial"/>
              </a:rPr>
              <a:t>Organizacional.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3394" y="4038980"/>
            <a:ext cx="21551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solidFill>
                  <a:srgbClr val="8DC540"/>
                </a:solidFill>
                <a:latin typeface="Arial"/>
                <a:cs typeface="Arial"/>
              </a:rPr>
              <a:t>Selección </a:t>
            </a: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del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proyecto</a:t>
            </a:r>
            <a:r>
              <a:rPr sz="1400" spc="-15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8DC540"/>
                </a:solidFill>
                <a:latin typeface="Arial"/>
                <a:cs typeface="Arial"/>
              </a:rPr>
              <a:t>Piloto: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33394" y="4252340"/>
            <a:ext cx="247904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solidFill>
                  <a:srgbClr val="8DC540"/>
                </a:solidFill>
                <a:latin typeface="Arial"/>
                <a:cs typeface="Arial"/>
              </a:rPr>
              <a:t>Contexto </a:t>
            </a: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del</a:t>
            </a:r>
            <a:r>
              <a:rPr sz="1400" spc="-8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proyecto.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8DC540"/>
                </a:solidFill>
                <a:latin typeface="Arial"/>
                <a:cs typeface="Arial"/>
              </a:rPr>
              <a:t>Objetivos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10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implementación.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Identificación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9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riesgos.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90106" y="4157217"/>
            <a:ext cx="11677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0" dirty="0">
                <a:solidFill>
                  <a:srgbClr val="070055"/>
                </a:solidFill>
                <a:latin typeface="Arial"/>
                <a:cs typeface="Arial"/>
              </a:rPr>
              <a:t>Plan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05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070055"/>
                </a:solidFill>
                <a:latin typeface="Arial"/>
                <a:cs typeface="Arial"/>
              </a:rPr>
              <a:t>trabajo: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90106" y="4370577"/>
            <a:ext cx="1972310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5" dirty="0">
                <a:solidFill>
                  <a:srgbClr val="070055"/>
                </a:solidFill>
                <a:latin typeface="Arial"/>
                <a:cs typeface="Arial"/>
              </a:rPr>
              <a:t>Homologación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4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roles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070055"/>
                </a:solidFill>
                <a:latin typeface="Arial"/>
                <a:cs typeface="Arial"/>
              </a:rPr>
              <a:t>Flujo </a:t>
            </a:r>
            <a:r>
              <a:rPr sz="1400" spc="-70" dirty="0">
                <a:solidFill>
                  <a:srgbClr val="070055"/>
                </a:solidFill>
                <a:latin typeface="Arial"/>
                <a:cs typeface="Arial"/>
              </a:rPr>
              <a:t>de</a:t>
            </a:r>
            <a:r>
              <a:rPr sz="1400" spc="-114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60" dirty="0">
                <a:solidFill>
                  <a:srgbClr val="070055"/>
                </a:solidFill>
                <a:latin typeface="Arial"/>
                <a:cs typeface="Arial"/>
              </a:rPr>
              <a:t>actividades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0" dirty="0">
                <a:solidFill>
                  <a:srgbClr val="070055"/>
                </a:solidFill>
                <a:latin typeface="Arial"/>
                <a:cs typeface="Arial"/>
              </a:rPr>
              <a:t>Detalle </a:t>
            </a:r>
            <a:r>
              <a:rPr sz="1400" spc="-40" dirty="0">
                <a:solidFill>
                  <a:srgbClr val="070055"/>
                </a:solidFill>
                <a:latin typeface="Arial"/>
                <a:cs typeface="Arial"/>
              </a:rPr>
              <a:t>del</a:t>
            </a:r>
            <a:r>
              <a:rPr sz="1400" spc="-100" dirty="0">
                <a:solidFill>
                  <a:srgbClr val="070055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rgbClr val="070055"/>
                </a:solidFill>
                <a:latin typeface="Arial"/>
                <a:cs typeface="Arial"/>
              </a:rPr>
              <a:t>plan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0489" y="2567939"/>
            <a:ext cx="1182694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80332" y="2904744"/>
            <a:ext cx="348996" cy="350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10811" y="2939795"/>
            <a:ext cx="284988" cy="2788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52415" y="2707972"/>
            <a:ext cx="602672" cy="763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32776" y="2246376"/>
            <a:ext cx="792479" cy="7924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848088" y="2587751"/>
            <a:ext cx="751331" cy="10698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14388" y="2912364"/>
            <a:ext cx="1121663" cy="9555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67227" y="2767583"/>
            <a:ext cx="342900" cy="550545"/>
          </a:xfrm>
          <a:custGeom>
            <a:avLst/>
            <a:gdLst/>
            <a:ahLst/>
            <a:cxnLst/>
            <a:rect l="l" t="t" r="r" b="b"/>
            <a:pathLst>
              <a:path w="342900" h="550545">
                <a:moveTo>
                  <a:pt x="171450" y="0"/>
                </a:moveTo>
                <a:lnTo>
                  <a:pt x="171450" y="137540"/>
                </a:lnTo>
                <a:lnTo>
                  <a:pt x="0" y="137540"/>
                </a:lnTo>
                <a:lnTo>
                  <a:pt x="0" y="412623"/>
                </a:lnTo>
                <a:lnTo>
                  <a:pt x="171450" y="412623"/>
                </a:lnTo>
                <a:lnTo>
                  <a:pt x="171450" y="550163"/>
                </a:lnTo>
                <a:lnTo>
                  <a:pt x="342900" y="275081"/>
                </a:lnTo>
                <a:lnTo>
                  <a:pt x="171450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54440" y="2775204"/>
            <a:ext cx="342900" cy="548640"/>
          </a:xfrm>
          <a:custGeom>
            <a:avLst/>
            <a:gdLst/>
            <a:ahLst/>
            <a:cxnLst/>
            <a:rect l="l" t="t" r="r" b="b"/>
            <a:pathLst>
              <a:path w="342900" h="548639">
                <a:moveTo>
                  <a:pt x="171450" y="0"/>
                </a:moveTo>
                <a:lnTo>
                  <a:pt x="171450" y="137160"/>
                </a:lnTo>
                <a:lnTo>
                  <a:pt x="0" y="137160"/>
                </a:lnTo>
                <a:lnTo>
                  <a:pt x="0" y="411480"/>
                </a:lnTo>
                <a:lnTo>
                  <a:pt x="171450" y="411480"/>
                </a:lnTo>
                <a:lnTo>
                  <a:pt x="171450" y="548640"/>
                </a:lnTo>
                <a:lnTo>
                  <a:pt x="342900" y="274320"/>
                </a:lnTo>
                <a:lnTo>
                  <a:pt x="171450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400158" y="4082034"/>
            <a:ext cx="100139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35" dirty="0">
                <a:solidFill>
                  <a:srgbClr val="2D75B6"/>
                </a:solidFill>
                <a:latin typeface="Arial"/>
                <a:cs typeface="Arial"/>
              </a:rPr>
              <a:t>Informe</a:t>
            </a:r>
            <a:r>
              <a:rPr sz="1400" spc="-155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20" dirty="0">
                <a:solidFill>
                  <a:srgbClr val="2D75B6"/>
                </a:solidFill>
                <a:latin typeface="Arial"/>
                <a:cs typeface="Arial"/>
              </a:rPr>
              <a:t>final: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00158" y="4295088"/>
            <a:ext cx="197929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105" dirty="0">
                <a:solidFill>
                  <a:srgbClr val="2D75B6"/>
                </a:solidFill>
                <a:latin typeface="Arial"/>
                <a:cs typeface="Arial"/>
              </a:rPr>
              <a:t>Resumen </a:t>
            </a: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de</a:t>
            </a:r>
            <a:r>
              <a:rPr sz="1400" spc="-114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2D75B6"/>
                </a:solidFill>
                <a:latin typeface="Arial"/>
                <a:cs typeface="Arial"/>
              </a:rPr>
              <a:t>ejecución.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Beneficios</a:t>
            </a:r>
            <a:r>
              <a:rPr sz="1400" spc="-10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D75B6"/>
                </a:solidFill>
                <a:latin typeface="Arial"/>
                <a:cs typeface="Arial"/>
              </a:rPr>
              <a:t>obtenidos.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5" dirty="0">
                <a:solidFill>
                  <a:srgbClr val="2D75B6"/>
                </a:solidFill>
                <a:latin typeface="Arial"/>
                <a:cs typeface="Arial"/>
              </a:rPr>
              <a:t>Recomendaciones.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198108" y="2814827"/>
            <a:ext cx="344805" cy="548640"/>
          </a:xfrm>
          <a:custGeom>
            <a:avLst/>
            <a:gdLst/>
            <a:ahLst/>
            <a:cxnLst/>
            <a:rect l="l" t="t" r="r" b="b"/>
            <a:pathLst>
              <a:path w="344804" h="548639">
                <a:moveTo>
                  <a:pt x="172212" y="0"/>
                </a:moveTo>
                <a:lnTo>
                  <a:pt x="172212" y="137160"/>
                </a:lnTo>
                <a:lnTo>
                  <a:pt x="0" y="137160"/>
                </a:lnTo>
                <a:lnTo>
                  <a:pt x="0" y="411480"/>
                </a:lnTo>
                <a:lnTo>
                  <a:pt x="172212" y="411480"/>
                </a:lnTo>
                <a:lnTo>
                  <a:pt x="172212" y="548639"/>
                </a:lnTo>
                <a:lnTo>
                  <a:pt x="344423" y="274320"/>
                </a:lnTo>
                <a:lnTo>
                  <a:pt x="172212" y="0"/>
                </a:lnTo>
                <a:close/>
              </a:path>
            </a:pathLst>
          </a:custGeom>
          <a:solidFill>
            <a:srgbClr val="3A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689718" y="1441196"/>
            <a:ext cx="1664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0" dirty="0">
                <a:solidFill>
                  <a:srgbClr val="5B9BD4"/>
                </a:solidFill>
                <a:latin typeface="Arial"/>
                <a:cs typeface="Arial"/>
              </a:rPr>
              <a:t>Entregable</a:t>
            </a:r>
            <a:endParaRPr sz="2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15606" y="2940253"/>
            <a:ext cx="175513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35" dirty="0">
                <a:latin typeface="Trebuchet MS"/>
                <a:cs typeface="Trebuchet MS"/>
              </a:rPr>
              <a:t>Marco </a:t>
            </a:r>
            <a:r>
              <a:rPr sz="1400" b="1" spc="-80" dirty="0">
                <a:latin typeface="Trebuchet MS"/>
                <a:cs typeface="Trebuchet MS"/>
              </a:rPr>
              <a:t>de trabajo</a:t>
            </a:r>
            <a:r>
              <a:rPr sz="1400" b="1" spc="-320" dirty="0">
                <a:latin typeface="Trebuchet MS"/>
                <a:cs typeface="Trebuchet MS"/>
              </a:rPr>
              <a:t> </a:t>
            </a:r>
            <a:r>
              <a:rPr sz="1400" b="1" spc="-85" dirty="0">
                <a:latin typeface="Trebuchet MS"/>
                <a:cs typeface="Trebuchet MS"/>
              </a:rPr>
              <a:t>TIGO: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15606" y="3154172"/>
            <a:ext cx="394335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0" dirty="0">
                <a:latin typeface="Arial"/>
                <a:cs typeface="Arial"/>
              </a:rPr>
              <a:t>Establecer </a:t>
            </a:r>
            <a:r>
              <a:rPr sz="1400" spc="-65" dirty="0">
                <a:latin typeface="Arial"/>
                <a:cs typeface="Arial"/>
              </a:rPr>
              <a:t>que prácticas </a:t>
            </a:r>
            <a:r>
              <a:rPr sz="1400" spc="-120" dirty="0">
                <a:latin typeface="Arial"/>
                <a:cs typeface="Arial"/>
              </a:rPr>
              <a:t>se </a:t>
            </a:r>
            <a:r>
              <a:rPr sz="1400" spc="-80" dirty="0">
                <a:latin typeface="Arial"/>
                <a:cs typeface="Arial"/>
              </a:rPr>
              <a:t>van </a:t>
            </a:r>
            <a:r>
              <a:rPr sz="1400" spc="-11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implementar.</a:t>
            </a:r>
            <a:endParaRPr sz="1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45" dirty="0">
                <a:latin typeface="Arial"/>
                <a:cs typeface="Arial"/>
              </a:rPr>
              <a:t>Definición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45" dirty="0">
                <a:latin typeface="Arial"/>
                <a:cs typeface="Arial"/>
              </a:rPr>
              <a:t>artefactos </a:t>
            </a:r>
            <a:r>
              <a:rPr sz="1400" spc="-65" dirty="0">
                <a:latin typeface="Arial"/>
                <a:cs typeface="Arial"/>
              </a:rPr>
              <a:t>y </a:t>
            </a:r>
            <a:r>
              <a:rPr sz="1400" spc="-70" dirty="0">
                <a:latin typeface="Arial"/>
                <a:cs typeface="Arial"/>
              </a:rPr>
              <a:t>ceremonias. </a:t>
            </a:r>
            <a:r>
              <a:rPr sz="1400" spc="-65" dirty="0">
                <a:latin typeface="Arial"/>
                <a:cs typeface="Arial"/>
              </a:rPr>
              <a:t>(Planning,  </a:t>
            </a:r>
            <a:r>
              <a:rPr sz="1400" spc="-75" dirty="0">
                <a:latin typeface="Arial"/>
                <a:cs typeface="Arial"/>
              </a:rPr>
              <a:t>Daily, </a:t>
            </a:r>
            <a:r>
              <a:rPr sz="1400" spc="-100" dirty="0">
                <a:latin typeface="Arial"/>
                <a:cs typeface="Arial"/>
              </a:rPr>
              <a:t>Review, </a:t>
            </a:r>
            <a:r>
              <a:rPr sz="1400" spc="-45" dirty="0">
                <a:latin typeface="Arial"/>
                <a:cs typeface="Arial"/>
              </a:rPr>
              <a:t>retrospectiva, </a:t>
            </a:r>
            <a:r>
              <a:rPr sz="1400" spc="-100" dirty="0">
                <a:latin typeface="Arial"/>
                <a:cs typeface="Arial"/>
              </a:rPr>
              <a:t>Kanban </a:t>
            </a:r>
            <a:r>
              <a:rPr sz="1400" spc="-50" dirty="0">
                <a:latin typeface="Arial"/>
                <a:cs typeface="Arial"/>
              </a:rPr>
              <a:t>board,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Sprint)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5" dirty="0">
                <a:latin typeface="Arial"/>
                <a:cs typeface="Arial"/>
              </a:rPr>
              <a:t>Funciones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65" dirty="0">
                <a:latin typeface="Arial"/>
                <a:cs typeface="Arial"/>
              </a:rPr>
              <a:t>los </a:t>
            </a:r>
            <a:r>
              <a:rPr sz="1400" spc="-55" dirty="0">
                <a:latin typeface="Arial"/>
                <a:cs typeface="Arial"/>
              </a:rPr>
              <a:t>roles </a:t>
            </a:r>
            <a:r>
              <a:rPr sz="1400" spc="-80" dirty="0">
                <a:latin typeface="Arial"/>
                <a:cs typeface="Arial"/>
              </a:rPr>
              <a:t>e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interacciones.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70" dirty="0">
                <a:latin typeface="Arial"/>
                <a:cs typeface="Arial"/>
              </a:rPr>
              <a:t>Calendario de </a:t>
            </a:r>
            <a:r>
              <a:rPr sz="1400" spc="-55" dirty="0">
                <a:latin typeface="Arial"/>
                <a:cs typeface="Arial"/>
              </a:rPr>
              <a:t>reuniones </a:t>
            </a:r>
            <a:r>
              <a:rPr sz="1400" spc="-95" dirty="0">
                <a:latin typeface="Arial"/>
                <a:cs typeface="Arial"/>
              </a:rPr>
              <a:t>(Avance </a:t>
            </a:r>
            <a:r>
              <a:rPr sz="1400" spc="-65" dirty="0">
                <a:latin typeface="Arial"/>
                <a:cs typeface="Arial"/>
              </a:rPr>
              <a:t>Proyecto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piloto)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1900" y="1083055"/>
            <a:ext cx="3310254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latin typeface="Arial"/>
                <a:cs typeface="Arial"/>
              </a:rPr>
              <a:t>Para </a:t>
            </a:r>
            <a:r>
              <a:rPr sz="1600" spc="-50" dirty="0">
                <a:latin typeface="Arial"/>
                <a:cs typeface="Arial"/>
              </a:rPr>
              <a:t>lograr </a:t>
            </a:r>
            <a:r>
              <a:rPr sz="1600" spc="-60" dirty="0">
                <a:latin typeface="Arial"/>
                <a:cs typeface="Arial"/>
              </a:rPr>
              <a:t>la </a:t>
            </a:r>
            <a:r>
              <a:rPr sz="1600" spc="-50" dirty="0">
                <a:latin typeface="Arial"/>
                <a:cs typeface="Arial"/>
              </a:rPr>
              <a:t>transición </a:t>
            </a:r>
            <a:r>
              <a:rPr sz="1600" spc="-80" dirty="0">
                <a:latin typeface="Arial"/>
                <a:cs typeface="Arial"/>
              </a:rPr>
              <a:t>de </a:t>
            </a:r>
            <a:r>
              <a:rPr sz="1600" spc="-75" dirty="0">
                <a:latin typeface="Arial"/>
                <a:cs typeface="Arial"/>
              </a:rPr>
              <a:t>los </a:t>
            </a:r>
            <a:r>
              <a:rPr sz="1600" spc="-100" dirty="0">
                <a:latin typeface="Arial"/>
                <a:cs typeface="Arial"/>
              </a:rPr>
              <a:t>procesos  </a:t>
            </a:r>
            <a:r>
              <a:rPr sz="1600" spc="-85" dirty="0">
                <a:latin typeface="Arial"/>
                <a:cs typeface="Arial"/>
              </a:rPr>
              <a:t>para </a:t>
            </a:r>
            <a:r>
              <a:rPr sz="1600" spc="-55" dirty="0">
                <a:latin typeface="Arial"/>
                <a:cs typeface="Arial"/>
              </a:rPr>
              <a:t>la incorporación </a:t>
            </a:r>
            <a:r>
              <a:rPr sz="1600" spc="-80" dirty="0">
                <a:latin typeface="Arial"/>
                <a:cs typeface="Arial"/>
              </a:rPr>
              <a:t>de </a:t>
            </a:r>
            <a:r>
              <a:rPr sz="1600" spc="-75" dirty="0">
                <a:latin typeface="Arial"/>
                <a:cs typeface="Arial"/>
              </a:rPr>
              <a:t>prácticas</a:t>
            </a:r>
            <a:r>
              <a:rPr sz="1600" spc="-19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ágiles 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55" dirty="0">
                <a:latin typeface="Arial"/>
                <a:cs typeface="Arial"/>
              </a:rPr>
              <a:t>proponen </a:t>
            </a:r>
            <a:r>
              <a:rPr sz="1600" spc="-75" dirty="0">
                <a:latin typeface="Arial"/>
                <a:cs typeface="Arial"/>
              </a:rPr>
              <a:t>los siguientes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110" dirty="0">
                <a:latin typeface="Arial"/>
                <a:cs typeface="Arial"/>
              </a:rPr>
              <a:t>pasos.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84014" y="3442842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Paso</a:t>
            </a:r>
            <a:r>
              <a:rPr sz="2400" b="1" spc="-21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0038" y="2236470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Paso</a:t>
            </a:r>
            <a:r>
              <a:rPr sz="2400" b="1" spc="-21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87081" y="859916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Paso</a:t>
            </a:r>
            <a:r>
              <a:rPr sz="2400" b="1" spc="-21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16860" y="5137784"/>
            <a:ext cx="287020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35" dirty="0">
                <a:latin typeface="Arial"/>
                <a:cs typeface="Arial"/>
              </a:rPr>
              <a:t>Definir </a:t>
            </a:r>
            <a:r>
              <a:rPr sz="1400" spc="-90" dirty="0">
                <a:latin typeface="Arial"/>
                <a:cs typeface="Arial"/>
              </a:rPr>
              <a:t>Backlog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100" dirty="0">
                <a:latin typeface="Arial"/>
                <a:cs typeface="Arial"/>
              </a:rPr>
              <a:t>cada </a:t>
            </a:r>
            <a:r>
              <a:rPr sz="1400" spc="-40" dirty="0">
                <a:latin typeface="Arial"/>
                <a:cs typeface="Arial"/>
              </a:rPr>
              <a:t>producto.</a:t>
            </a:r>
            <a:endParaRPr sz="1400" dirty="0">
              <a:latin typeface="Arial"/>
              <a:cs typeface="Arial"/>
            </a:endParaRPr>
          </a:p>
          <a:p>
            <a:pPr marL="299085" marR="5080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35" dirty="0">
                <a:latin typeface="Arial"/>
                <a:cs typeface="Arial"/>
              </a:rPr>
              <a:t>Definir </a:t>
            </a:r>
            <a:r>
              <a:rPr sz="1400" spc="-50" dirty="0">
                <a:latin typeface="Arial"/>
                <a:cs typeface="Arial"/>
              </a:rPr>
              <a:t>la </a:t>
            </a:r>
            <a:r>
              <a:rPr sz="1400" spc="-40" dirty="0">
                <a:latin typeface="Arial"/>
                <a:cs typeface="Arial"/>
              </a:rPr>
              <a:t>estructura </a:t>
            </a:r>
            <a:r>
              <a:rPr sz="1400" spc="-70" dirty="0">
                <a:latin typeface="Arial"/>
                <a:cs typeface="Arial"/>
              </a:rPr>
              <a:t>para </a:t>
            </a:r>
            <a:r>
              <a:rPr sz="1400" spc="-60" dirty="0">
                <a:latin typeface="Arial"/>
                <a:cs typeface="Arial"/>
              </a:rPr>
              <a:t>ingresar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spc="-110" dirty="0">
                <a:latin typeface="Arial"/>
                <a:cs typeface="Arial"/>
              </a:rPr>
              <a:t>a  </a:t>
            </a:r>
            <a:r>
              <a:rPr sz="1400" spc="-140" dirty="0">
                <a:latin typeface="Arial"/>
                <a:cs typeface="Arial"/>
              </a:rPr>
              <a:t>JIRA.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0" dirty="0">
                <a:latin typeface="Arial"/>
                <a:cs typeface="Arial"/>
              </a:rPr>
              <a:t>Construir </a:t>
            </a:r>
            <a:r>
              <a:rPr sz="1400" spc="-70" dirty="0">
                <a:latin typeface="Arial"/>
                <a:cs typeface="Arial"/>
              </a:rPr>
              <a:t>user </a:t>
            </a:r>
            <a:r>
              <a:rPr sz="1400" spc="-60" dirty="0">
                <a:latin typeface="Arial"/>
                <a:cs typeface="Arial"/>
              </a:rPr>
              <a:t>Story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Maps.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5" dirty="0">
                <a:latin typeface="Arial"/>
                <a:cs typeface="Arial"/>
              </a:rPr>
              <a:t>Charla </a:t>
            </a:r>
            <a:r>
              <a:rPr sz="1400" spc="-170" dirty="0">
                <a:latin typeface="Arial"/>
                <a:cs typeface="Arial"/>
              </a:rPr>
              <a:t>JIRA </a:t>
            </a:r>
            <a:r>
              <a:rPr sz="1400" spc="-70" dirty="0">
                <a:latin typeface="Arial"/>
                <a:cs typeface="Arial"/>
              </a:rPr>
              <a:t>con </a:t>
            </a:r>
            <a:r>
              <a:rPr sz="1400" spc="-60" dirty="0">
                <a:latin typeface="Arial"/>
                <a:cs typeface="Arial"/>
              </a:rPr>
              <a:t>los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equipos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15527" y="769365"/>
            <a:ext cx="3205480" cy="1520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43624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latin typeface="Arial"/>
                <a:cs typeface="Arial"/>
              </a:rPr>
              <a:t>Acompañamiento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55" dirty="0">
                <a:latin typeface="Arial"/>
                <a:cs typeface="Arial"/>
              </a:rPr>
              <a:t>ejecución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spc="-70" dirty="0">
                <a:latin typeface="Arial"/>
                <a:cs typeface="Arial"/>
              </a:rPr>
              <a:t>de  </a:t>
            </a:r>
            <a:r>
              <a:rPr sz="1400" spc="-45" dirty="0">
                <a:latin typeface="Arial"/>
                <a:cs typeface="Arial"/>
              </a:rPr>
              <a:t>sprints.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95" dirty="0">
                <a:latin typeface="Arial"/>
                <a:cs typeface="Arial"/>
              </a:rPr>
              <a:t>Coaching </a:t>
            </a:r>
            <a:r>
              <a:rPr sz="1400" spc="-105" dirty="0">
                <a:latin typeface="Arial"/>
                <a:cs typeface="Arial"/>
              </a:rPr>
              <a:t>a </a:t>
            </a:r>
            <a:r>
              <a:rPr sz="1400" spc="-55" dirty="0">
                <a:latin typeface="Arial"/>
                <a:cs typeface="Arial"/>
              </a:rPr>
              <a:t>roles </a:t>
            </a:r>
            <a:r>
              <a:rPr sz="1400" spc="-60" dirty="0">
                <a:latin typeface="Arial"/>
                <a:cs typeface="Arial"/>
              </a:rPr>
              <a:t>(Product </a:t>
            </a:r>
            <a:r>
              <a:rPr sz="1400" spc="-75" dirty="0">
                <a:latin typeface="Arial"/>
                <a:cs typeface="Arial"/>
              </a:rPr>
              <a:t>Owner, </a:t>
            </a:r>
            <a:r>
              <a:rPr sz="1400" spc="-95" dirty="0">
                <a:latin typeface="Arial"/>
                <a:cs typeface="Arial"/>
              </a:rPr>
              <a:t>Scrum</a:t>
            </a:r>
            <a:endParaRPr sz="1400" dirty="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400" spc="-40" dirty="0">
                <a:latin typeface="Arial"/>
                <a:cs typeface="Arial"/>
              </a:rPr>
              <a:t>Master </a:t>
            </a:r>
            <a:r>
              <a:rPr sz="1400" spc="-65" dirty="0">
                <a:latin typeface="Arial"/>
                <a:cs typeface="Arial"/>
              </a:rPr>
              <a:t>y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114" dirty="0">
                <a:latin typeface="Arial"/>
                <a:cs typeface="Arial"/>
              </a:rPr>
              <a:t>Team)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45" dirty="0">
                <a:latin typeface="Arial"/>
                <a:cs typeface="Arial"/>
              </a:rPr>
              <a:t>Métricas.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90" dirty="0">
                <a:latin typeface="Arial"/>
                <a:cs typeface="Arial"/>
              </a:rPr>
              <a:t>Plan </a:t>
            </a:r>
            <a:r>
              <a:rPr sz="1400" spc="-70" dirty="0">
                <a:latin typeface="Arial"/>
                <a:cs typeface="Arial"/>
              </a:rPr>
              <a:t>de </a:t>
            </a:r>
            <a:r>
              <a:rPr sz="1400" spc="-55" dirty="0">
                <a:latin typeface="Arial"/>
                <a:cs typeface="Arial"/>
              </a:rPr>
              <a:t>gestión </a:t>
            </a:r>
            <a:r>
              <a:rPr sz="1400" spc="-40" dirty="0">
                <a:latin typeface="Arial"/>
                <a:cs typeface="Arial"/>
              </a:rPr>
              <a:t>del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cambio.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35" dirty="0">
                <a:latin typeface="Arial"/>
                <a:cs typeface="Arial"/>
              </a:rPr>
              <a:t>Informe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final.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81716" y="6522718"/>
            <a:ext cx="1382268" cy="295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0179" y="214122"/>
            <a:ext cx="3676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35" dirty="0"/>
              <a:t>Roadmap </a:t>
            </a:r>
            <a:r>
              <a:rPr spc="-190" dirty="0"/>
              <a:t>de</a:t>
            </a:r>
            <a:r>
              <a:rPr spc="-75" dirty="0"/>
              <a:t> </a:t>
            </a:r>
            <a:r>
              <a:rPr spc="-170" dirty="0"/>
              <a:t>actividades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70786" y="3945128"/>
            <a:ext cx="87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15" dirty="0">
                <a:latin typeface="Arial"/>
                <a:cs typeface="Arial"/>
              </a:rPr>
              <a:t>Paso</a:t>
            </a:r>
            <a:r>
              <a:rPr sz="2400" b="1" spc="-210" dirty="0">
                <a:latin typeface="Arial"/>
                <a:cs typeface="Arial"/>
              </a:rPr>
              <a:t> </a:t>
            </a:r>
            <a:r>
              <a:rPr sz="2400" b="1" spc="-4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84850" y="4379467"/>
            <a:ext cx="253555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638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0" dirty="0">
                <a:latin typeface="Arial"/>
                <a:cs typeface="Arial"/>
              </a:rPr>
              <a:t>Revisión </a:t>
            </a:r>
            <a:r>
              <a:rPr sz="1400" spc="-70" dirty="0">
                <a:latin typeface="Arial"/>
                <a:cs typeface="Arial"/>
              </a:rPr>
              <a:t>de backlog </a:t>
            </a:r>
            <a:r>
              <a:rPr sz="1400" spc="-65" dirty="0">
                <a:latin typeface="Arial"/>
                <a:cs typeface="Arial"/>
              </a:rPr>
              <a:t>en </a:t>
            </a:r>
            <a:r>
              <a:rPr sz="1400" spc="-90" dirty="0">
                <a:latin typeface="Arial"/>
                <a:cs typeface="Arial"/>
              </a:rPr>
              <a:t>Jira </a:t>
            </a:r>
            <a:r>
              <a:rPr sz="1400" spc="-75" dirty="0">
                <a:latin typeface="Arial"/>
                <a:cs typeface="Arial"/>
              </a:rPr>
              <a:t>con  </a:t>
            </a:r>
            <a:r>
              <a:rPr sz="1400" spc="-60" dirty="0">
                <a:latin typeface="Arial"/>
                <a:cs typeface="Arial"/>
              </a:rPr>
              <a:t>los </a:t>
            </a:r>
            <a:r>
              <a:rPr sz="1400" spc="-45" dirty="0">
                <a:latin typeface="Arial"/>
                <a:cs typeface="Arial"/>
              </a:rPr>
              <a:t>team </a:t>
            </a:r>
            <a:r>
              <a:rPr sz="1400" spc="-65" dirty="0">
                <a:latin typeface="Arial"/>
                <a:cs typeface="Arial"/>
              </a:rPr>
              <a:t>y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scrumMaster.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70" dirty="0">
                <a:latin typeface="Arial"/>
                <a:cs typeface="Arial"/>
              </a:rPr>
              <a:t>Estimación de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historias.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latin typeface="Arial"/>
                <a:cs typeface="Arial"/>
              </a:rPr>
              <a:t>Priorización </a:t>
            </a:r>
            <a:r>
              <a:rPr sz="1400" spc="-65" dirty="0">
                <a:latin typeface="Arial"/>
                <a:cs typeface="Arial"/>
              </a:rPr>
              <a:t>de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backlog.</a:t>
            </a:r>
            <a:endParaRPr sz="14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80" dirty="0">
                <a:latin typeface="Arial"/>
                <a:cs typeface="Arial"/>
              </a:rPr>
              <a:t>Creación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Sprints.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59223" y="1319783"/>
            <a:ext cx="1615439" cy="16489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1958955" cy="6858000"/>
          </a:xfrm>
          <a:custGeom>
            <a:avLst/>
            <a:gdLst/>
            <a:ahLst/>
            <a:cxnLst/>
            <a:rect l="l" t="t" r="r" b="b"/>
            <a:pathLst>
              <a:path w="11958955" h="6858000">
                <a:moveTo>
                  <a:pt x="11958828" y="6857996"/>
                </a:moveTo>
                <a:lnTo>
                  <a:pt x="11958828" y="0"/>
                </a:lnTo>
                <a:lnTo>
                  <a:pt x="0" y="0"/>
                </a:lnTo>
                <a:lnTo>
                  <a:pt x="0" y="6857996"/>
                </a:lnTo>
                <a:lnTo>
                  <a:pt x="11958828" y="68579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169535" cy="6858000"/>
          </a:xfrm>
          <a:custGeom>
            <a:avLst/>
            <a:gdLst/>
            <a:ahLst/>
            <a:cxnLst/>
            <a:rect l="l" t="t" r="r" b="b"/>
            <a:pathLst>
              <a:path w="5169535" h="6858000">
                <a:moveTo>
                  <a:pt x="2236800" y="0"/>
                </a:moveTo>
                <a:lnTo>
                  <a:pt x="0" y="0"/>
                </a:lnTo>
                <a:lnTo>
                  <a:pt x="0" y="6857995"/>
                </a:lnTo>
                <a:lnTo>
                  <a:pt x="2197440" y="6857995"/>
                </a:lnTo>
                <a:lnTo>
                  <a:pt x="5169408" y="3406140"/>
                </a:lnTo>
                <a:lnTo>
                  <a:pt x="2236800" y="0"/>
                </a:lnTo>
                <a:close/>
              </a:path>
            </a:pathLst>
          </a:custGeom>
          <a:solidFill>
            <a:srgbClr val="3944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813300" cy="6858000"/>
          </a:xfrm>
          <a:custGeom>
            <a:avLst/>
            <a:gdLst/>
            <a:ahLst/>
            <a:cxnLst/>
            <a:rect l="l" t="t" r="r" b="b"/>
            <a:pathLst>
              <a:path w="4813300" h="6858000">
                <a:moveTo>
                  <a:pt x="1929413" y="0"/>
                </a:moveTo>
                <a:lnTo>
                  <a:pt x="0" y="0"/>
                </a:lnTo>
                <a:lnTo>
                  <a:pt x="0" y="6857997"/>
                </a:lnTo>
                <a:lnTo>
                  <a:pt x="1842256" y="6857997"/>
                </a:lnTo>
                <a:lnTo>
                  <a:pt x="4812792" y="3377946"/>
                </a:lnTo>
                <a:lnTo>
                  <a:pt x="1929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2256" y="0"/>
            <a:ext cx="2970530" cy="6858000"/>
          </a:xfrm>
          <a:custGeom>
            <a:avLst/>
            <a:gdLst/>
            <a:ahLst/>
            <a:cxnLst/>
            <a:rect l="l" t="t" r="r" b="b"/>
            <a:pathLst>
              <a:path w="2970529" h="6858000">
                <a:moveTo>
                  <a:pt x="87156" y="0"/>
                </a:moveTo>
                <a:lnTo>
                  <a:pt x="2970535" y="3377946"/>
                </a:lnTo>
                <a:lnTo>
                  <a:pt x="0" y="6857997"/>
                </a:lnTo>
              </a:path>
            </a:pathLst>
          </a:custGeom>
          <a:ln w="762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448" y="1850517"/>
            <a:ext cx="1317625" cy="1967230"/>
          </a:xfrm>
          <a:custGeom>
            <a:avLst/>
            <a:gdLst/>
            <a:ahLst/>
            <a:cxnLst/>
            <a:rect l="l" t="t" r="r" b="b"/>
            <a:pathLst>
              <a:path w="1317625" h="1967229">
                <a:moveTo>
                  <a:pt x="1317574" y="1621028"/>
                </a:moveTo>
                <a:lnTo>
                  <a:pt x="54648" y="1621028"/>
                </a:lnTo>
                <a:lnTo>
                  <a:pt x="54648" y="1967230"/>
                </a:lnTo>
                <a:lnTo>
                  <a:pt x="1317574" y="1967230"/>
                </a:lnTo>
                <a:lnTo>
                  <a:pt x="1317574" y="1621028"/>
                </a:lnTo>
                <a:close/>
              </a:path>
              <a:path w="1317625" h="1967229">
                <a:moveTo>
                  <a:pt x="953211" y="440182"/>
                </a:moveTo>
                <a:lnTo>
                  <a:pt x="534365" y="440182"/>
                </a:lnTo>
                <a:lnTo>
                  <a:pt x="534365" y="1621028"/>
                </a:lnTo>
                <a:lnTo>
                  <a:pt x="953211" y="1621028"/>
                </a:lnTo>
                <a:lnTo>
                  <a:pt x="953211" y="440182"/>
                </a:lnTo>
                <a:close/>
              </a:path>
              <a:path w="1317625" h="1967229">
                <a:moveTo>
                  <a:pt x="953211" y="0"/>
                </a:moveTo>
                <a:lnTo>
                  <a:pt x="534365" y="0"/>
                </a:lnTo>
                <a:lnTo>
                  <a:pt x="0" y="376428"/>
                </a:lnTo>
                <a:lnTo>
                  <a:pt x="166966" y="613156"/>
                </a:lnTo>
                <a:lnTo>
                  <a:pt x="534365" y="440182"/>
                </a:lnTo>
                <a:lnTo>
                  <a:pt x="953211" y="440182"/>
                </a:lnTo>
                <a:lnTo>
                  <a:pt x="953211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43989" y="4325239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/>
                <a:cs typeface="Trebuchet MS"/>
              </a:rPr>
              <a:t>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44996" y="1104900"/>
            <a:ext cx="4034028" cy="403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79918" y="5285943"/>
            <a:ext cx="2201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FFC81D"/>
                </a:solidFill>
                <a:latin typeface="Trebuchet MS"/>
                <a:cs typeface="Trebuchet MS"/>
              </a:rPr>
              <a:t>Estructura</a:t>
            </a:r>
            <a:r>
              <a:rPr sz="2400" spc="-185" dirty="0">
                <a:solidFill>
                  <a:srgbClr val="FFC81D"/>
                </a:solidFill>
                <a:latin typeface="Trebuchet MS"/>
                <a:cs typeface="Trebuchet MS"/>
              </a:rPr>
              <a:t> </a:t>
            </a:r>
            <a:r>
              <a:rPr sz="2400" spc="-100" dirty="0">
                <a:solidFill>
                  <a:srgbClr val="FFC81D"/>
                </a:solidFill>
                <a:latin typeface="Trebuchet MS"/>
                <a:cs typeface="Trebuchet MS"/>
              </a:rPr>
              <a:t>Actual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26841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5" dirty="0"/>
              <a:t>Estructura</a:t>
            </a:r>
            <a:r>
              <a:rPr spc="-220" dirty="0"/>
              <a:t> </a:t>
            </a:r>
            <a:r>
              <a:rPr spc="-140" dirty="0"/>
              <a:t>Actual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30174" y="1035557"/>
            <a:ext cx="21050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Análisis de </a:t>
            </a:r>
            <a:r>
              <a:rPr sz="1400" spc="-40" dirty="0">
                <a:solidFill>
                  <a:srgbClr val="2D75B6"/>
                </a:solidFill>
                <a:latin typeface="Arial"/>
                <a:cs typeface="Arial"/>
              </a:rPr>
              <a:t>estructura</a:t>
            </a:r>
            <a:r>
              <a:rPr sz="1400" spc="-11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2D75B6"/>
                </a:solidFill>
                <a:latin typeface="Arial"/>
                <a:cs typeface="Arial"/>
              </a:rPr>
              <a:t>actual: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174" y="1248918"/>
            <a:ext cx="170878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90" dirty="0">
                <a:solidFill>
                  <a:srgbClr val="2D75B6"/>
                </a:solidFill>
                <a:latin typeface="Arial"/>
                <a:cs typeface="Arial"/>
              </a:rPr>
              <a:t>Equipos </a:t>
            </a:r>
            <a:r>
              <a:rPr sz="1400" spc="-70" dirty="0">
                <a:solidFill>
                  <a:srgbClr val="2D75B6"/>
                </a:solidFill>
                <a:latin typeface="Arial"/>
                <a:cs typeface="Arial"/>
              </a:rPr>
              <a:t>de</a:t>
            </a:r>
            <a:r>
              <a:rPr sz="1400" spc="-90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2D75B6"/>
                </a:solidFill>
                <a:latin typeface="Arial"/>
                <a:cs typeface="Arial"/>
              </a:rPr>
              <a:t>trabajo.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110" dirty="0">
                <a:solidFill>
                  <a:srgbClr val="2D75B6"/>
                </a:solidFill>
                <a:latin typeface="Arial"/>
                <a:cs typeface="Arial"/>
              </a:rPr>
              <a:t>Roles </a:t>
            </a:r>
            <a:r>
              <a:rPr sz="1400" spc="-65" dirty="0">
                <a:solidFill>
                  <a:srgbClr val="2D75B6"/>
                </a:solidFill>
                <a:latin typeface="Arial"/>
                <a:cs typeface="Arial"/>
              </a:rPr>
              <a:t>y</a:t>
            </a:r>
            <a:r>
              <a:rPr sz="1400" spc="-85" dirty="0">
                <a:solidFill>
                  <a:srgbClr val="2D75B6"/>
                </a:solidFill>
                <a:latin typeface="Arial"/>
                <a:cs typeface="Arial"/>
              </a:rPr>
              <a:t> </a:t>
            </a:r>
            <a:r>
              <a:rPr sz="1400" spc="-55" dirty="0">
                <a:solidFill>
                  <a:srgbClr val="2D75B6"/>
                </a:solidFill>
                <a:latin typeface="Arial"/>
                <a:cs typeface="Arial"/>
              </a:rPr>
              <a:t>funciones.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218432" y="809244"/>
            <a:ext cx="2147570" cy="1386840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1352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065"/>
              </a:spcBef>
            </a:pPr>
            <a:r>
              <a:rPr sz="1200" b="1" spc="-80" dirty="0">
                <a:latin typeface="Trebuchet MS"/>
                <a:cs typeface="Trebuchet MS"/>
              </a:rPr>
              <a:t>Proyecto</a:t>
            </a:r>
            <a:r>
              <a:rPr sz="1200" b="1" spc="-110" dirty="0">
                <a:latin typeface="Trebuchet MS"/>
                <a:cs typeface="Trebuchet MS"/>
              </a:rPr>
              <a:t> </a:t>
            </a:r>
            <a:r>
              <a:rPr sz="1200" b="1" spc="-60" dirty="0">
                <a:latin typeface="Trebuchet MS"/>
                <a:cs typeface="Trebuchet MS"/>
              </a:rPr>
              <a:t>Amsys</a:t>
            </a:r>
            <a:endParaRPr sz="1200">
              <a:latin typeface="Trebuchet MS"/>
              <a:cs typeface="Trebuchet MS"/>
            </a:endParaRPr>
          </a:p>
          <a:p>
            <a:pPr marL="92075" marR="335280">
              <a:lnSpc>
                <a:spcPct val="100000"/>
              </a:lnSpc>
            </a:pPr>
            <a:r>
              <a:rPr sz="1200" spc="-85" dirty="0">
                <a:latin typeface="Arial"/>
                <a:cs typeface="Arial"/>
              </a:rPr>
              <a:t>Luis </a:t>
            </a:r>
            <a:r>
              <a:rPr sz="1200" spc="-40" dirty="0">
                <a:latin typeface="Arial"/>
                <a:cs typeface="Arial"/>
              </a:rPr>
              <a:t>Guifarro </a:t>
            </a:r>
            <a:r>
              <a:rPr sz="1200" spc="-65" dirty="0">
                <a:latin typeface="Arial"/>
                <a:cs typeface="Arial"/>
              </a:rPr>
              <a:t>(Líder</a:t>
            </a:r>
            <a:r>
              <a:rPr sz="1200" spc="-140" dirty="0">
                <a:latin typeface="Arial"/>
                <a:cs typeface="Arial"/>
              </a:rPr>
              <a:t> </a:t>
            </a:r>
            <a:r>
              <a:rPr sz="1200" spc="-80" dirty="0">
                <a:latin typeface="Arial"/>
                <a:cs typeface="Arial"/>
              </a:rPr>
              <a:t>Técnico)  </a:t>
            </a:r>
            <a:r>
              <a:rPr sz="1200" spc="-120" dirty="0">
                <a:latin typeface="Arial"/>
                <a:cs typeface="Arial"/>
              </a:rPr>
              <a:t>Sue </a:t>
            </a:r>
            <a:r>
              <a:rPr sz="1200" spc="-55" dirty="0">
                <a:latin typeface="Arial"/>
                <a:cs typeface="Arial"/>
              </a:rPr>
              <a:t>Galindo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65" dirty="0">
                <a:latin typeface="Arial"/>
                <a:cs typeface="Arial"/>
              </a:rPr>
              <a:t>Rita </a:t>
            </a:r>
            <a:r>
              <a:rPr sz="1200" spc="-70" dirty="0">
                <a:latin typeface="Arial"/>
                <a:cs typeface="Arial"/>
              </a:rPr>
              <a:t>Alvarez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85" dirty="0">
                <a:latin typeface="Arial"/>
                <a:cs typeface="Arial"/>
              </a:rPr>
              <a:t>Kenny </a:t>
            </a:r>
            <a:r>
              <a:rPr sz="1200" spc="-70" dirty="0">
                <a:latin typeface="Arial"/>
                <a:cs typeface="Arial"/>
              </a:rPr>
              <a:t>Cooper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55" dirty="0">
                <a:latin typeface="Arial"/>
                <a:cs typeface="Arial"/>
              </a:rPr>
              <a:t>Ian </a:t>
            </a:r>
            <a:r>
              <a:rPr sz="1200" spc="-75" dirty="0">
                <a:latin typeface="Arial"/>
                <a:cs typeface="Arial"/>
              </a:rPr>
              <a:t>Acosta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(Arquitecto)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53428" y="681227"/>
            <a:ext cx="2147570" cy="171005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85"/>
              </a:spcBef>
            </a:pPr>
            <a:r>
              <a:rPr sz="1200" b="1" spc="-80" dirty="0">
                <a:latin typeface="Trebuchet MS"/>
                <a:cs typeface="Trebuchet MS"/>
              </a:rPr>
              <a:t>Proyecto </a:t>
            </a:r>
            <a:r>
              <a:rPr sz="1200" b="1" spc="-70" dirty="0">
                <a:latin typeface="Trebuchet MS"/>
                <a:cs typeface="Trebuchet MS"/>
              </a:rPr>
              <a:t>CBS</a:t>
            </a:r>
            <a:r>
              <a:rPr sz="1200" b="1" spc="-155" dirty="0">
                <a:latin typeface="Trebuchet MS"/>
                <a:cs typeface="Trebuchet MS"/>
              </a:rPr>
              <a:t> </a:t>
            </a:r>
            <a:r>
              <a:rPr sz="1200" b="1" spc="-55" dirty="0">
                <a:latin typeface="Trebuchet MS"/>
                <a:cs typeface="Trebuchet MS"/>
              </a:rPr>
              <a:t>Postpago</a:t>
            </a:r>
            <a:endParaRPr sz="1200">
              <a:latin typeface="Trebuchet MS"/>
              <a:cs typeface="Trebuchet MS"/>
            </a:endParaRPr>
          </a:p>
          <a:p>
            <a:pPr marL="92075" marR="161290">
              <a:lnSpc>
                <a:spcPct val="100000"/>
              </a:lnSpc>
            </a:pPr>
            <a:r>
              <a:rPr sz="1200" spc="-65" dirty="0">
                <a:latin typeface="Arial"/>
                <a:cs typeface="Arial"/>
              </a:rPr>
              <a:t>Elvin </a:t>
            </a:r>
            <a:r>
              <a:rPr sz="1200" spc="-90" dirty="0">
                <a:latin typeface="Arial"/>
                <a:cs typeface="Arial"/>
              </a:rPr>
              <a:t>Carrasco </a:t>
            </a:r>
            <a:r>
              <a:rPr sz="1200" spc="-65" dirty="0">
                <a:latin typeface="Arial"/>
                <a:cs typeface="Arial"/>
              </a:rPr>
              <a:t>(Líder </a:t>
            </a:r>
            <a:r>
              <a:rPr sz="1200" spc="-80" dirty="0">
                <a:latin typeface="Arial"/>
                <a:cs typeface="Arial"/>
              </a:rPr>
              <a:t>Técnico)  </a:t>
            </a:r>
            <a:r>
              <a:rPr sz="1200" spc="-75" dirty="0">
                <a:latin typeface="Arial"/>
                <a:cs typeface="Arial"/>
              </a:rPr>
              <a:t>Eric Turcios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90" dirty="0">
                <a:latin typeface="Arial"/>
                <a:cs typeface="Arial"/>
              </a:rPr>
              <a:t>Vanny </a:t>
            </a:r>
            <a:r>
              <a:rPr sz="1200" spc="-55" dirty="0">
                <a:latin typeface="Arial"/>
                <a:cs typeface="Arial"/>
              </a:rPr>
              <a:t>Castillo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20" dirty="0">
                <a:latin typeface="Arial"/>
                <a:cs typeface="Arial"/>
              </a:rPr>
              <a:t>Merlyn </a:t>
            </a:r>
            <a:r>
              <a:rPr sz="1200" spc="-85" dirty="0">
                <a:latin typeface="Arial"/>
                <a:cs typeface="Arial"/>
              </a:rPr>
              <a:t>Palma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70" dirty="0">
                <a:latin typeface="Arial"/>
                <a:cs typeface="Arial"/>
              </a:rPr>
              <a:t>Ricardo </a:t>
            </a:r>
            <a:r>
              <a:rPr sz="1200" spc="-65" dirty="0">
                <a:latin typeface="Arial"/>
                <a:cs typeface="Arial"/>
              </a:rPr>
              <a:t>Alvarez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50" dirty="0">
                <a:latin typeface="Arial"/>
                <a:cs typeface="Arial"/>
              </a:rPr>
              <a:t>Rigoberto </a:t>
            </a:r>
            <a:r>
              <a:rPr sz="1200" spc="-75" dirty="0">
                <a:latin typeface="Arial"/>
                <a:cs typeface="Arial"/>
              </a:rPr>
              <a:t>Estrada </a:t>
            </a:r>
            <a:r>
              <a:rPr sz="1200" spc="-30" dirty="0">
                <a:latin typeface="Arial"/>
                <a:cs typeface="Arial"/>
              </a:rPr>
              <a:t>(Arquitecto)  </a:t>
            </a:r>
            <a:r>
              <a:rPr sz="1200" spc="-85" dirty="0">
                <a:latin typeface="Arial"/>
                <a:cs typeface="Arial"/>
              </a:rPr>
              <a:t>Paola </a:t>
            </a:r>
            <a:r>
              <a:rPr sz="1200" spc="-55" dirty="0">
                <a:latin typeface="Arial"/>
                <a:cs typeface="Arial"/>
              </a:rPr>
              <a:t>Ávila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(Arquitecto)</a:t>
            </a:r>
            <a:endParaRPr sz="120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200" spc="-15" dirty="0">
                <a:latin typeface="Arial"/>
                <a:cs typeface="Arial"/>
              </a:rPr>
              <a:t>Mario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75" dirty="0">
                <a:latin typeface="Arial"/>
                <a:cs typeface="Arial"/>
              </a:rPr>
              <a:t>Meza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99303" y="2816732"/>
            <a:ext cx="369951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75" dirty="0">
                <a:latin typeface="Arial"/>
                <a:cs typeface="Arial"/>
              </a:rPr>
              <a:t>Líder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Arquitectos:</a:t>
            </a:r>
            <a:endParaRPr sz="1400" dirty="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"/>
              <a:tabLst>
                <a:tab pos="185420" algn="l"/>
              </a:tabLst>
            </a:pPr>
            <a:r>
              <a:rPr sz="1400" spc="-50" dirty="0">
                <a:latin typeface="Arial"/>
                <a:cs typeface="Arial"/>
              </a:rPr>
              <a:t>Interacción </a:t>
            </a:r>
            <a:r>
              <a:rPr sz="1400" spc="-75" dirty="0">
                <a:latin typeface="Arial"/>
                <a:cs typeface="Arial"/>
              </a:rPr>
              <a:t>área </a:t>
            </a:r>
            <a:r>
              <a:rPr sz="1400" spc="-60" dirty="0">
                <a:latin typeface="Arial"/>
                <a:cs typeface="Arial"/>
              </a:rPr>
              <a:t>comercial </a:t>
            </a:r>
            <a:r>
              <a:rPr sz="1400" spc="-70" dirty="0">
                <a:latin typeface="Arial"/>
                <a:cs typeface="Arial"/>
              </a:rPr>
              <a:t>para </a:t>
            </a:r>
            <a:r>
              <a:rPr sz="1400" spc="-50" dirty="0">
                <a:latin typeface="Arial"/>
                <a:cs typeface="Arial"/>
              </a:rPr>
              <a:t>revisión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alcance.</a:t>
            </a:r>
            <a:endParaRPr sz="1400" dirty="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"/>
              <a:tabLst>
                <a:tab pos="185420" algn="l"/>
              </a:tabLst>
            </a:pPr>
            <a:r>
              <a:rPr sz="1400" spc="-65" dirty="0">
                <a:latin typeface="Arial"/>
                <a:cs typeface="Arial"/>
              </a:rPr>
              <a:t>Seguimiento </a:t>
            </a:r>
            <a:r>
              <a:rPr sz="1400" spc="-70" dirty="0">
                <a:latin typeface="Arial"/>
                <a:cs typeface="Arial"/>
              </a:rPr>
              <a:t>con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5" dirty="0">
                <a:latin typeface="Arial"/>
                <a:cs typeface="Arial"/>
              </a:rPr>
              <a:t>PMO.</a:t>
            </a:r>
            <a:endParaRPr sz="1400" dirty="0">
              <a:latin typeface="Arial"/>
              <a:cs typeface="Arial"/>
            </a:endParaRPr>
          </a:p>
          <a:p>
            <a:pPr marL="184785" indent="-172085">
              <a:lnSpc>
                <a:spcPct val="100000"/>
              </a:lnSpc>
              <a:buFont typeface="Wingdings"/>
              <a:buChar char=""/>
              <a:tabLst>
                <a:tab pos="185420" algn="l"/>
              </a:tabLst>
            </a:pPr>
            <a:r>
              <a:rPr sz="1400" spc="-65" dirty="0">
                <a:latin typeface="Arial"/>
                <a:cs typeface="Arial"/>
              </a:rPr>
              <a:t>Gestión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equipos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99303" y="3883914"/>
            <a:ext cx="3659504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5" dirty="0">
                <a:latin typeface="Arial"/>
                <a:cs typeface="Arial"/>
              </a:rPr>
              <a:t>Líder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90" dirty="0">
                <a:latin typeface="Arial"/>
                <a:cs typeface="Arial"/>
              </a:rPr>
              <a:t>Técnico: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75" dirty="0">
                <a:latin typeface="Arial"/>
                <a:cs typeface="Arial"/>
              </a:rPr>
              <a:t>Asignación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actividades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65" dirty="0">
                <a:latin typeface="Arial"/>
                <a:cs typeface="Arial"/>
              </a:rPr>
              <a:t>Gestión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100" dirty="0">
                <a:latin typeface="Arial"/>
                <a:cs typeface="Arial"/>
              </a:rPr>
              <a:t>avance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60" dirty="0">
                <a:latin typeface="Arial"/>
                <a:cs typeface="Arial"/>
              </a:rPr>
              <a:t>Definiciones </a:t>
            </a:r>
            <a:r>
              <a:rPr sz="1400" spc="-70" dirty="0">
                <a:latin typeface="Arial"/>
                <a:cs typeface="Arial"/>
              </a:rPr>
              <a:t>de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alcance.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Wingdings"/>
              <a:buChar char=""/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spc="-35" dirty="0">
                <a:latin typeface="Arial"/>
                <a:cs typeface="Arial"/>
              </a:rPr>
              <a:t>Arquitecto: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55" dirty="0">
                <a:latin typeface="Arial"/>
                <a:cs typeface="Arial"/>
              </a:rPr>
              <a:t>Desarrollo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40" dirty="0">
                <a:latin typeface="Arial"/>
                <a:cs typeface="Arial"/>
              </a:rPr>
              <a:t>Interactuar </a:t>
            </a:r>
            <a:r>
              <a:rPr sz="1400" spc="-75" dirty="0">
                <a:latin typeface="Arial"/>
                <a:cs typeface="Arial"/>
              </a:rPr>
              <a:t>con </a:t>
            </a:r>
            <a:r>
              <a:rPr sz="1400" spc="-65" dirty="0">
                <a:latin typeface="Arial"/>
                <a:cs typeface="Arial"/>
              </a:rPr>
              <a:t>fábricas </a:t>
            </a:r>
            <a:r>
              <a:rPr sz="1400" spc="-70" dirty="0">
                <a:latin typeface="Arial"/>
                <a:cs typeface="Arial"/>
              </a:rPr>
              <a:t>para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65" dirty="0">
                <a:latin typeface="Arial"/>
                <a:cs typeface="Arial"/>
              </a:rPr>
              <a:t>insumos.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"/>
              <a:tabLst>
                <a:tab pos="299085" algn="l"/>
                <a:tab pos="299720" algn="l"/>
              </a:tabLst>
            </a:pPr>
            <a:r>
              <a:rPr sz="1400" spc="-65" dirty="0">
                <a:latin typeface="Arial"/>
                <a:cs typeface="Arial"/>
              </a:rPr>
              <a:t>Validación </a:t>
            </a:r>
            <a:r>
              <a:rPr sz="1400" spc="-70" dirty="0">
                <a:latin typeface="Arial"/>
                <a:cs typeface="Arial"/>
              </a:rPr>
              <a:t>de entregas </a:t>
            </a:r>
            <a:r>
              <a:rPr sz="1400" spc="-50" dirty="0">
                <a:latin typeface="Arial"/>
                <a:cs typeface="Arial"/>
              </a:rPr>
              <a:t>fábrica </a:t>
            </a:r>
            <a:r>
              <a:rPr sz="1400" spc="-65" dirty="0">
                <a:latin typeface="Arial"/>
                <a:cs typeface="Arial"/>
              </a:rPr>
              <a:t>y </a:t>
            </a:r>
            <a:r>
              <a:rPr sz="1400" spc="-50" dirty="0">
                <a:latin typeface="Arial"/>
                <a:cs typeface="Arial"/>
              </a:rPr>
              <a:t>otras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equipos.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37192" y="675131"/>
            <a:ext cx="2147570" cy="1710055"/>
          </a:xfrm>
          <a:prstGeom prst="rect">
            <a:avLst/>
          </a:prstGeom>
          <a:ln w="1219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Times New Roman"/>
              <a:cs typeface="Times New Roman"/>
            </a:endParaRPr>
          </a:p>
          <a:p>
            <a:pPr marL="92710" marR="81280">
              <a:lnSpc>
                <a:spcPct val="100000"/>
              </a:lnSpc>
              <a:tabLst>
                <a:tab pos="609600" algn="l"/>
                <a:tab pos="1275715" algn="l"/>
                <a:tab pos="1900555" algn="l"/>
              </a:tabLst>
            </a:pPr>
            <a:r>
              <a:rPr sz="1200" spc="-75" dirty="0">
                <a:latin typeface="Arial"/>
                <a:cs typeface="Arial"/>
              </a:rPr>
              <a:t>Javier </a:t>
            </a:r>
            <a:r>
              <a:rPr sz="1200" spc="-90" dirty="0">
                <a:latin typeface="Arial"/>
                <a:cs typeface="Arial"/>
              </a:rPr>
              <a:t>García </a:t>
            </a:r>
            <a:r>
              <a:rPr sz="1200" spc="-55" dirty="0">
                <a:latin typeface="Arial"/>
                <a:cs typeface="Arial"/>
              </a:rPr>
              <a:t>(Manager </a:t>
            </a:r>
            <a:r>
              <a:rPr sz="1200" spc="-165" dirty="0">
                <a:latin typeface="Arial"/>
                <a:cs typeface="Arial"/>
              </a:rPr>
              <a:t>CSD)  </a:t>
            </a:r>
            <a:r>
              <a:rPr sz="1200" spc="-45" dirty="0">
                <a:latin typeface="Arial"/>
                <a:cs typeface="Arial"/>
              </a:rPr>
              <a:t>I</a:t>
            </a:r>
            <a:r>
              <a:rPr sz="1200" spc="-110" dirty="0">
                <a:latin typeface="Arial"/>
                <a:cs typeface="Arial"/>
              </a:rPr>
              <a:t>g</a:t>
            </a:r>
            <a:r>
              <a:rPr sz="1200" spc="-15" dirty="0">
                <a:latin typeface="Arial"/>
                <a:cs typeface="Arial"/>
              </a:rPr>
              <a:t>o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185" dirty="0">
                <a:latin typeface="Arial"/>
                <a:cs typeface="Arial"/>
              </a:rPr>
              <a:t>Z</a:t>
            </a:r>
            <a:r>
              <a:rPr sz="1200" spc="-45" dirty="0">
                <a:latin typeface="Arial"/>
                <a:cs typeface="Arial"/>
              </a:rPr>
              <a:t>el</a:t>
            </a:r>
            <a:r>
              <a:rPr sz="1200" spc="-85" dirty="0">
                <a:latin typeface="Arial"/>
                <a:cs typeface="Arial"/>
              </a:rPr>
              <a:t>a</a:t>
            </a:r>
            <a:r>
              <a:rPr sz="1200" spc="-80" dirty="0">
                <a:latin typeface="Arial"/>
                <a:cs typeface="Arial"/>
              </a:rPr>
              <a:t>y</a:t>
            </a:r>
            <a:r>
              <a:rPr sz="1200" spc="-9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105" dirty="0">
                <a:latin typeface="Arial"/>
                <a:cs typeface="Arial"/>
              </a:rPr>
              <a:t>(L</a:t>
            </a:r>
            <a:r>
              <a:rPr sz="1200" spc="-85" dirty="0">
                <a:latin typeface="Arial"/>
                <a:cs typeface="Arial"/>
              </a:rPr>
              <a:t>í</a:t>
            </a:r>
            <a:r>
              <a:rPr sz="1200" spc="-40" dirty="0">
                <a:latin typeface="Arial"/>
                <a:cs typeface="Arial"/>
              </a:rPr>
              <a:t>d</a:t>
            </a:r>
            <a:r>
              <a:rPr sz="1200" spc="-85" dirty="0">
                <a:latin typeface="Arial"/>
                <a:cs typeface="Arial"/>
              </a:rPr>
              <a:t>e</a:t>
            </a:r>
            <a:r>
              <a:rPr sz="1200" spc="15" dirty="0">
                <a:latin typeface="Arial"/>
                <a:cs typeface="Arial"/>
              </a:rPr>
              <a:t>r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40" dirty="0">
                <a:latin typeface="Arial"/>
                <a:cs typeface="Arial"/>
              </a:rPr>
              <a:t>de  Arquitectos)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52340" y="2813684"/>
            <a:ext cx="11239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0" dirty="0">
                <a:latin typeface="Trebuchet MS"/>
                <a:cs typeface="Trebuchet MS"/>
              </a:rPr>
              <a:t>Activ</a:t>
            </a:r>
            <a:r>
              <a:rPr sz="1800" b="1" spc="-60" dirty="0">
                <a:latin typeface="Trebuchet MS"/>
                <a:cs typeface="Trebuchet MS"/>
              </a:rPr>
              <a:t>i</a:t>
            </a:r>
            <a:r>
              <a:rPr sz="1800" b="1" spc="-110" dirty="0">
                <a:latin typeface="Trebuchet MS"/>
                <a:cs typeface="Trebuchet MS"/>
              </a:rPr>
              <a:t>d</a:t>
            </a:r>
            <a:r>
              <a:rPr sz="1800" b="1" spc="-75" dirty="0">
                <a:latin typeface="Trebuchet MS"/>
                <a:cs typeface="Trebuchet MS"/>
              </a:rPr>
              <a:t>a</a:t>
            </a:r>
            <a:r>
              <a:rPr sz="1800" b="1" spc="-90" dirty="0">
                <a:latin typeface="Trebuchet MS"/>
                <a:cs typeface="Trebuchet MS"/>
              </a:rPr>
              <a:t>d</a:t>
            </a:r>
            <a:r>
              <a:rPr sz="1800" b="1" spc="-140" dirty="0">
                <a:latin typeface="Trebuchet MS"/>
                <a:cs typeface="Trebuchet MS"/>
              </a:rPr>
              <a:t>e</a:t>
            </a:r>
            <a:r>
              <a:rPr sz="1800" b="1" spc="-60" dirty="0">
                <a:latin typeface="Trebuchet MS"/>
                <a:cs typeface="Trebuchet MS"/>
              </a:rPr>
              <a:t>s</a:t>
            </a:r>
            <a:endParaRPr sz="18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800" b="1" spc="-110" dirty="0">
                <a:latin typeface="Trebuchet MS"/>
                <a:cs typeface="Trebuchet MS"/>
              </a:rPr>
              <a:t>principales:</a:t>
            </a:r>
            <a:endParaRPr sz="1800" dirty="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06211" y="2598420"/>
            <a:ext cx="0" cy="3376295"/>
          </a:xfrm>
          <a:custGeom>
            <a:avLst/>
            <a:gdLst/>
            <a:ahLst/>
            <a:cxnLst/>
            <a:rect l="l" t="t" r="r" b="b"/>
            <a:pathLst>
              <a:path h="3376295">
                <a:moveTo>
                  <a:pt x="0" y="0"/>
                </a:moveTo>
                <a:lnTo>
                  <a:pt x="0" y="3376244"/>
                </a:lnTo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9919" y="1814067"/>
            <a:ext cx="1342390" cy="2004060"/>
          </a:xfrm>
          <a:custGeom>
            <a:avLst/>
            <a:gdLst/>
            <a:ahLst/>
            <a:cxnLst/>
            <a:rect l="l" t="t" r="r" b="b"/>
            <a:pathLst>
              <a:path w="1342389" h="2004060">
                <a:moveTo>
                  <a:pt x="1313091" y="361188"/>
                </a:moveTo>
                <a:lnTo>
                  <a:pt x="634758" y="361188"/>
                </a:lnTo>
                <a:lnTo>
                  <a:pt x="694244" y="365375"/>
                </a:lnTo>
                <a:lnTo>
                  <a:pt x="746788" y="377920"/>
                </a:lnTo>
                <a:lnTo>
                  <a:pt x="792403" y="398799"/>
                </a:lnTo>
                <a:lnTo>
                  <a:pt x="831100" y="427990"/>
                </a:lnTo>
                <a:lnTo>
                  <a:pt x="861937" y="464827"/>
                </a:lnTo>
                <a:lnTo>
                  <a:pt x="883964" y="508476"/>
                </a:lnTo>
                <a:lnTo>
                  <a:pt x="897180" y="558934"/>
                </a:lnTo>
                <a:lnTo>
                  <a:pt x="901585" y="616204"/>
                </a:lnTo>
                <a:lnTo>
                  <a:pt x="898644" y="663159"/>
                </a:lnTo>
                <a:lnTo>
                  <a:pt x="889820" y="711675"/>
                </a:lnTo>
                <a:lnTo>
                  <a:pt x="875113" y="761758"/>
                </a:lnTo>
                <a:lnTo>
                  <a:pt x="854524" y="813413"/>
                </a:lnTo>
                <a:lnTo>
                  <a:pt x="828052" y="866648"/>
                </a:lnTo>
                <a:lnTo>
                  <a:pt x="789522" y="930789"/>
                </a:lnTo>
                <a:lnTo>
                  <a:pt x="765874" y="965882"/>
                </a:lnTo>
                <a:lnTo>
                  <a:pt x="739306" y="1002991"/>
                </a:lnTo>
                <a:lnTo>
                  <a:pt x="709821" y="1042117"/>
                </a:lnTo>
                <a:lnTo>
                  <a:pt x="677421" y="1083262"/>
                </a:lnTo>
                <a:lnTo>
                  <a:pt x="642107" y="1126427"/>
                </a:lnTo>
                <a:lnTo>
                  <a:pt x="603883" y="1171612"/>
                </a:lnTo>
                <a:lnTo>
                  <a:pt x="562749" y="1218819"/>
                </a:lnTo>
                <a:lnTo>
                  <a:pt x="512033" y="1275504"/>
                </a:lnTo>
                <a:lnTo>
                  <a:pt x="484572" y="1305642"/>
                </a:lnTo>
                <a:lnTo>
                  <a:pt x="455708" y="1336976"/>
                </a:lnTo>
                <a:lnTo>
                  <a:pt x="393774" y="1403234"/>
                </a:lnTo>
                <a:lnTo>
                  <a:pt x="326232" y="1474279"/>
                </a:lnTo>
                <a:lnTo>
                  <a:pt x="253083" y="1550110"/>
                </a:lnTo>
                <a:lnTo>
                  <a:pt x="132847" y="1672831"/>
                </a:lnTo>
                <a:lnTo>
                  <a:pt x="0" y="1806321"/>
                </a:lnTo>
                <a:lnTo>
                  <a:pt x="0" y="2003679"/>
                </a:lnTo>
                <a:lnTo>
                  <a:pt x="1335798" y="2003679"/>
                </a:lnTo>
                <a:lnTo>
                  <a:pt x="1335798" y="1657477"/>
                </a:lnTo>
                <a:lnTo>
                  <a:pt x="631456" y="1657477"/>
                </a:lnTo>
                <a:lnTo>
                  <a:pt x="673684" y="1615483"/>
                </a:lnTo>
                <a:lnTo>
                  <a:pt x="714438" y="1574495"/>
                </a:lnTo>
                <a:lnTo>
                  <a:pt x="753718" y="1534513"/>
                </a:lnTo>
                <a:lnTo>
                  <a:pt x="791525" y="1495536"/>
                </a:lnTo>
                <a:lnTo>
                  <a:pt x="827859" y="1457564"/>
                </a:lnTo>
                <a:lnTo>
                  <a:pt x="862720" y="1420598"/>
                </a:lnTo>
                <a:lnTo>
                  <a:pt x="896109" y="1384638"/>
                </a:lnTo>
                <a:lnTo>
                  <a:pt x="928026" y="1349683"/>
                </a:lnTo>
                <a:lnTo>
                  <a:pt x="958471" y="1315733"/>
                </a:lnTo>
                <a:lnTo>
                  <a:pt x="987445" y="1282789"/>
                </a:lnTo>
                <a:lnTo>
                  <a:pt x="1014948" y="1250850"/>
                </a:lnTo>
                <a:lnTo>
                  <a:pt x="1040980" y="1219917"/>
                </a:lnTo>
                <a:lnTo>
                  <a:pt x="1065542" y="1189990"/>
                </a:lnTo>
                <a:lnTo>
                  <a:pt x="1102791" y="1142864"/>
                </a:lnTo>
                <a:lnTo>
                  <a:pt x="1137097" y="1097119"/>
                </a:lnTo>
                <a:lnTo>
                  <a:pt x="1168459" y="1052751"/>
                </a:lnTo>
                <a:lnTo>
                  <a:pt x="1196876" y="1009761"/>
                </a:lnTo>
                <a:lnTo>
                  <a:pt x="1222346" y="968145"/>
                </a:lnTo>
                <a:lnTo>
                  <a:pt x="1244868" y="927903"/>
                </a:lnTo>
                <a:lnTo>
                  <a:pt x="1264440" y="889033"/>
                </a:lnTo>
                <a:lnTo>
                  <a:pt x="1281061" y="851535"/>
                </a:lnTo>
                <a:lnTo>
                  <a:pt x="1299625" y="802407"/>
                </a:lnTo>
                <a:lnTo>
                  <a:pt x="1314806" y="753194"/>
                </a:lnTo>
                <a:lnTo>
                  <a:pt x="1326607" y="703897"/>
                </a:lnTo>
                <a:lnTo>
                  <a:pt x="1335031" y="654515"/>
                </a:lnTo>
                <a:lnTo>
                  <a:pt x="1340084" y="605049"/>
                </a:lnTo>
                <a:lnTo>
                  <a:pt x="1341767" y="555498"/>
                </a:lnTo>
                <a:lnTo>
                  <a:pt x="1340033" y="503830"/>
                </a:lnTo>
                <a:lnTo>
                  <a:pt x="1334831" y="454637"/>
                </a:lnTo>
                <a:lnTo>
                  <a:pt x="1326162" y="407921"/>
                </a:lnTo>
                <a:lnTo>
                  <a:pt x="1314024" y="363684"/>
                </a:lnTo>
                <a:lnTo>
                  <a:pt x="1313091" y="361188"/>
                </a:lnTo>
                <a:close/>
              </a:path>
              <a:path w="1342389" h="2004060">
                <a:moveTo>
                  <a:pt x="686066" y="0"/>
                </a:moveTo>
                <a:lnTo>
                  <a:pt x="632540" y="1547"/>
                </a:lnTo>
                <a:lnTo>
                  <a:pt x="579511" y="6189"/>
                </a:lnTo>
                <a:lnTo>
                  <a:pt x="526979" y="13925"/>
                </a:lnTo>
                <a:lnTo>
                  <a:pt x="474946" y="24757"/>
                </a:lnTo>
                <a:lnTo>
                  <a:pt x="423409" y="38683"/>
                </a:lnTo>
                <a:lnTo>
                  <a:pt x="372371" y="55703"/>
                </a:lnTo>
                <a:lnTo>
                  <a:pt x="321830" y="75819"/>
                </a:lnTo>
                <a:lnTo>
                  <a:pt x="278320" y="95720"/>
                </a:lnTo>
                <a:lnTo>
                  <a:pt x="235857" y="117419"/>
                </a:lnTo>
                <a:lnTo>
                  <a:pt x="194440" y="140916"/>
                </a:lnTo>
                <a:lnTo>
                  <a:pt x="154070" y="166211"/>
                </a:lnTo>
                <a:lnTo>
                  <a:pt x="114744" y="193303"/>
                </a:lnTo>
                <a:lnTo>
                  <a:pt x="76464" y="222194"/>
                </a:lnTo>
                <a:lnTo>
                  <a:pt x="39228" y="252882"/>
                </a:lnTo>
                <a:lnTo>
                  <a:pt x="3035" y="285369"/>
                </a:lnTo>
                <a:lnTo>
                  <a:pt x="223837" y="546481"/>
                </a:lnTo>
                <a:lnTo>
                  <a:pt x="268544" y="511811"/>
                </a:lnTo>
                <a:lnTo>
                  <a:pt x="311901" y="480652"/>
                </a:lnTo>
                <a:lnTo>
                  <a:pt x="353918" y="453011"/>
                </a:lnTo>
                <a:lnTo>
                  <a:pt x="394605" y="428893"/>
                </a:lnTo>
                <a:lnTo>
                  <a:pt x="433971" y="408305"/>
                </a:lnTo>
                <a:lnTo>
                  <a:pt x="482739" y="387709"/>
                </a:lnTo>
                <a:lnTo>
                  <a:pt x="532460" y="372983"/>
                </a:lnTo>
                <a:lnTo>
                  <a:pt x="583133" y="364138"/>
                </a:lnTo>
                <a:lnTo>
                  <a:pt x="634758" y="361188"/>
                </a:lnTo>
                <a:lnTo>
                  <a:pt x="1313091" y="361188"/>
                </a:lnTo>
                <a:lnTo>
                  <a:pt x="1298419" y="321929"/>
                </a:lnTo>
                <a:lnTo>
                  <a:pt x="1279345" y="282657"/>
                </a:lnTo>
                <a:lnTo>
                  <a:pt x="1256804" y="245872"/>
                </a:lnTo>
                <a:lnTo>
                  <a:pt x="1226748" y="206173"/>
                </a:lnTo>
                <a:lnTo>
                  <a:pt x="1193224" y="170010"/>
                </a:lnTo>
                <a:lnTo>
                  <a:pt x="1156236" y="137382"/>
                </a:lnTo>
                <a:lnTo>
                  <a:pt x="1115787" y="108288"/>
                </a:lnTo>
                <a:lnTo>
                  <a:pt x="1071881" y="82729"/>
                </a:lnTo>
                <a:lnTo>
                  <a:pt x="1024521" y="60706"/>
                </a:lnTo>
                <a:lnTo>
                  <a:pt x="981593" y="44586"/>
                </a:lnTo>
                <a:lnTo>
                  <a:pt x="936850" y="30953"/>
                </a:lnTo>
                <a:lnTo>
                  <a:pt x="890297" y="19804"/>
                </a:lnTo>
                <a:lnTo>
                  <a:pt x="841937" y="11136"/>
                </a:lnTo>
                <a:lnTo>
                  <a:pt x="791776" y="4948"/>
                </a:lnTo>
                <a:lnTo>
                  <a:pt x="739818" y="1236"/>
                </a:lnTo>
                <a:lnTo>
                  <a:pt x="686066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8044" y="4366005"/>
            <a:ext cx="472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solidFill>
                  <a:srgbClr val="585858"/>
                </a:solidFill>
                <a:latin typeface="Trebuchet MS"/>
                <a:cs typeface="Trebuchet MS"/>
              </a:rPr>
              <a:t>P</a:t>
            </a:r>
            <a:r>
              <a:rPr sz="1800" spc="-55" dirty="0">
                <a:solidFill>
                  <a:srgbClr val="585858"/>
                </a:solidFill>
                <a:latin typeface="Trebuchet MS"/>
                <a:cs typeface="Trebuchet MS"/>
              </a:rPr>
              <a:t>a</a:t>
            </a:r>
            <a:r>
              <a:rPr sz="1800" dirty="0">
                <a:solidFill>
                  <a:srgbClr val="585858"/>
                </a:solidFill>
                <a:latin typeface="Trebuchet MS"/>
                <a:cs typeface="Trebuchet MS"/>
              </a:rPr>
              <a:t>so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4955" y="3166364"/>
            <a:ext cx="2264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0" dirty="0">
                <a:solidFill>
                  <a:srgbClr val="FFFFFF"/>
                </a:solidFill>
                <a:latin typeface="Arial"/>
                <a:cs typeface="Arial"/>
              </a:rPr>
              <a:t>Proyecto</a:t>
            </a:r>
            <a:r>
              <a:rPr sz="24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Arial"/>
                <a:cs typeface="Arial"/>
              </a:rPr>
              <a:t>Piloto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14304" y="6547104"/>
            <a:ext cx="1080516" cy="2301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20028"/>
            <a:ext cx="12192000" cy="538480"/>
          </a:xfrm>
          <a:custGeom>
            <a:avLst/>
            <a:gdLst/>
            <a:ahLst/>
            <a:cxnLst/>
            <a:rect l="l" t="t" r="r" b="b"/>
            <a:pathLst>
              <a:path w="12192000" h="538479">
                <a:moveTo>
                  <a:pt x="0" y="537972"/>
                </a:moveTo>
                <a:lnTo>
                  <a:pt x="12192000" y="537972"/>
                </a:lnTo>
                <a:lnTo>
                  <a:pt x="1219200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54018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68C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51070" y="6374891"/>
            <a:ext cx="695325" cy="483234"/>
          </a:xfrm>
          <a:custGeom>
            <a:avLst/>
            <a:gdLst/>
            <a:ahLst/>
            <a:cxnLst/>
            <a:rect l="l" t="t" r="r" b="b"/>
            <a:pathLst>
              <a:path w="695325" h="483234">
                <a:moveTo>
                  <a:pt x="347459" y="0"/>
                </a:moveTo>
                <a:lnTo>
                  <a:pt x="0" y="483106"/>
                </a:lnTo>
                <a:lnTo>
                  <a:pt x="694918" y="483106"/>
                </a:lnTo>
                <a:lnTo>
                  <a:pt x="347459" y="0"/>
                </a:lnTo>
                <a:close/>
              </a:path>
            </a:pathLst>
          </a:custGeom>
          <a:solidFill>
            <a:srgbClr val="FFC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11546" y="6374891"/>
            <a:ext cx="680720" cy="483234"/>
          </a:xfrm>
          <a:custGeom>
            <a:avLst/>
            <a:gdLst/>
            <a:ahLst/>
            <a:cxnLst/>
            <a:rect l="l" t="t" r="r" b="b"/>
            <a:pathLst>
              <a:path w="680720" h="483234">
                <a:moveTo>
                  <a:pt x="347459" y="0"/>
                </a:moveTo>
                <a:lnTo>
                  <a:pt x="0" y="483106"/>
                </a:lnTo>
                <a:lnTo>
                  <a:pt x="680453" y="483106"/>
                </a:lnTo>
                <a:lnTo>
                  <a:pt x="680453" y="462993"/>
                </a:lnTo>
                <a:lnTo>
                  <a:pt x="34745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936" y="6461759"/>
            <a:ext cx="1197864" cy="256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12852" y="317373"/>
            <a:ext cx="2343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Proyecto</a:t>
            </a:r>
            <a:r>
              <a:rPr spc="-204" dirty="0"/>
              <a:t> </a:t>
            </a:r>
            <a:r>
              <a:rPr spc="-120" dirty="0"/>
              <a:t>Piloto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8980" y="950468"/>
            <a:ext cx="2155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5" dirty="0">
                <a:solidFill>
                  <a:srgbClr val="8DC540"/>
                </a:solidFill>
                <a:latin typeface="Arial"/>
                <a:cs typeface="Arial"/>
              </a:rPr>
              <a:t>Selección </a:t>
            </a: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del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proyecto</a:t>
            </a:r>
            <a:r>
              <a:rPr sz="1400" spc="-14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8DC540"/>
                </a:solidFill>
                <a:latin typeface="Arial"/>
                <a:cs typeface="Arial"/>
              </a:rPr>
              <a:t>Piloto: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8980" y="1163827"/>
            <a:ext cx="2479040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5"/>
              </a:spcBef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60" dirty="0">
                <a:solidFill>
                  <a:srgbClr val="8DC540"/>
                </a:solidFill>
                <a:latin typeface="Arial"/>
                <a:cs typeface="Arial"/>
              </a:rPr>
              <a:t>Contexto </a:t>
            </a: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del</a:t>
            </a:r>
            <a:r>
              <a:rPr sz="1400" spc="-8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proyecto.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55" dirty="0">
                <a:solidFill>
                  <a:srgbClr val="8DC540"/>
                </a:solidFill>
                <a:latin typeface="Arial"/>
                <a:cs typeface="Arial"/>
              </a:rPr>
              <a:t>Objetivos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9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implementación.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100" dirty="0">
                <a:solidFill>
                  <a:srgbClr val="8DC540"/>
                </a:solidFill>
                <a:latin typeface="Arial"/>
                <a:cs typeface="Arial"/>
              </a:rPr>
              <a:t>Retos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55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rgbClr val="8DC540"/>
                </a:solidFill>
                <a:latin typeface="Arial"/>
                <a:cs typeface="Arial"/>
              </a:rPr>
              <a:t>implementación.</a:t>
            </a:r>
            <a:endParaRPr sz="1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Wingdings"/>
              <a:buChar char=""/>
              <a:tabLst>
                <a:tab pos="299085" algn="l"/>
                <a:tab pos="299720" algn="l"/>
              </a:tabLst>
            </a:pPr>
            <a:r>
              <a:rPr sz="1400" spc="-40" dirty="0">
                <a:solidFill>
                  <a:srgbClr val="8DC540"/>
                </a:solidFill>
                <a:latin typeface="Arial"/>
                <a:cs typeface="Arial"/>
              </a:rPr>
              <a:t>Identificación </a:t>
            </a:r>
            <a:r>
              <a:rPr sz="1400" spc="-65" dirty="0">
                <a:solidFill>
                  <a:srgbClr val="8DC540"/>
                </a:solidFill>
                <a:latin typeface="Arial"/>
                <a:cs typeface="Arial"/>
              </a:rPr>
              <a:t>de</a:t>
            </a:r>
            <a:r>
              <a:rPr sz="1400" spc="-100" dirty="0">
                <a:solidFill>
                  <a:srgbClr val="8DC540"/>
                </a:solidFill>
                <a:latin typeface="Arial"/>
                <a:cs typeface="Arial"/>
              </a:rPr>
              <a:t> </a:t>
            </a:r>
            <a:r>
              <a:rPr sz="1400" spc="-70" dirty="0">
                <a:solidFill>
                  <a:srgbClr val="8DC540"/>
                </a:solidFill>
                <a:latin typeface="Arial"/>
                <a:cs typeface="Arial"/>
              </a:rPr>
              <a:t>riesgos.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1696" y="595375"/>
            <a:ext cx="771461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spc="-140" dirty="0">
                <a:latin typeface="Arial"/>
                <a:cs typeface="Arial"/>
              </a:rPr>
              <a:t>El </a:t>
            </a:r>
            <a:r>
              <a:rPr sz="1600" spc="-15" dirty="0">
                <a:latin typeface="Arial"/>
                <a:cs typeface="Arial"/>
              </a:rPr>
              <a:t>piloto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75" dirty="0">
                <a:latin typeface="Arial"/>
                <a:cs typeface="Arial"/>
              </a:rPr>
              <a:t>realizará </a:t>
            </a:r>
            <a:r>
              <a:rPr sz="1600" spc="-80" dirty="0">
                <a:latin typeface="Arial"/>
                <a:cs typeface="Arial"/>
              </a:rPr>
              <a:t>en </a:t>
            </a:r>
            <a:r>
              <a:rPr sz="1600" spc="-100" dirty="0">
                <a:latin typeface="Arial"/>
                <a:cs typeface="Arial"/>
              </a:rPr>
              <a:t>dos </a:t>
            </a:r>
            <a:r>
              <a:rPr sz="1600" spc="-65" dirty="0">
                <a:latin typeface="Arial"/>
                <a:cs typeface="Arial"/>
              </a:rPr>
              <a:t>proyectos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80" dirty="0">
                <a:latin typeface="Arial"/>
                <a:cs typeface="Arial"/>
              </a:rPr>
              <a:t>Transformación </a:t>
            </a:r>
            <a:r>
              <a:rPr sz="1600" spc="-70" dirty="0">
                <a:latin typeface="Arial"/>
                <a:cs typeface="Arial"/>
              </a:rPr>
              <a:t>que </a:t>
            </a:r>
            <a:r>
              <a:rPr sz="1600" spc="-140" dirty="0">
                <a:latin typeface="Arial"/>
                <a:cs typeface="Arial"/>
              </a:rPr>
              <a:t>se </a:t>
            </a:r>
            <a:r>
              <a:rPr sz="1600" spc="-80" dirty="0">
                <a:latin typeface="Arial"/>
                <a:cs typeface="Arial"/>
              </a:rPr>
              <a:t>están </a:t>
            </a:r>
            <a:r>
              <a:rPr sz="1600" spc="-60" dirty="0">
                <a:latin typeface="Arial"/>
                <a:cs typeface="Arial"/>
              </a:rPr>
              <a:t>ejecutando  </a:t>
            </a:r>
            <a:r>
              <a:rPr sz="1600" spc="-55" dirty="0">
                <a:latin typeface="Arial"/>
                <a:cs typeface="Arial"/>
              </a:rPr>
              <a:t>actualmente </a:t>
            </a:r>
            <a:r>
              <a:rPr sz="1600" spc="-80" dirty="0">
                <a:latin typeface="Arial"/>
                <a:cs typeface="Arial"/>
              </a:rPr>
              <a:t>en </a:t>
            </a:r>
            <a:r>
              <a:rPr sz="1600" spc="-45" dirty="0">
                <a:latin typeface="Arial"/>
                <a:cs typeface="Arial"/>
              </a:rPr>
              <a:t>el </a:t>
            </a:r>
            <a:r>
              <a:rPr sz="1600" spc="-90" dirty="0">
                <a:latin typeface="Arial"/>
                <a:cs typeface="Arial"/>
              </a:rPr>
              <a:t>área </a:t>
            </a:r>
            <a:r>
              <a:rPr sz="1600" spc="-70" dirty="0">
                <a:latin typeface="Arial"/>
                <a:cs typeface="Arial"/>
              </a:rPr>
              <a:t>de </a:t>
            </a:r>
            <a:r>
              <a:rPr sz="1600" spc="-100" dirty="0">
                <a:latin typeface="Arial"/>
                <a:cs typeface="Arial"/>
              </a:rPr>
              <a:t>Service </a:t>
            </a:r>
            <a:r>
              <a:rPr sz="1600" spc="-65" dirty="0">
                <a:latin typeface="Arial"/>
                <a:cs typeface="Arial"/>
              </a:rPr>
              <a:t>Delivery </a:t>
            </a:r>
            <a:r>
              <a:rPr sz="1600" spc="-150" dirty="0">
                <a:latin typeface="Arial"/>
                <a:cs typeface="Arial"/>
              </a:rPr>
              <a:t>(SD)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170" dirty="0">
                <a:latin typeface="Arial"/>
                <a:cs typeface="Arial"/>
              </a:rPr>
              <a:t>TIGO </a:t>
            </a:r>
            <a:r>
              <a:rPr sz="1600" spc="-75" dirty="0">
                <a:latin typeface="Arial"/>
                <a:cs typeface="Arial"/>
              </a:rPr>
              <a:t>con </a:t>
            </a:r>
            <a:r>
              <a:rPr sz="1600" spc="-45" dirty="0">
                <a:latin typeface="Arial"/>
                <a:cs typeface="Arial"/>
              </a:rPr>
              <a:t>el </a:t>
            </a:r>
            <a:r>
              <a:rPr sz="1600" spc="-30" dirty="0">
                <a:latin typeface="Arial"/>
                <a:cs typeface="Arial"/>
              </a:rPr>
              <a:t>objetivo </a:t>
            </a:r>
            <a:r>
              <a:rPr sz="1600" spc="-45" dirty="0">
                <a:latin typeface="Arial"/>
                <a:cs typeface="Arial"/>
              </a:rPr>
              <a:t>principal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70" dirty="0">
                <a:latin typeface="Arial"/>
                <a:cs typeface="Arial"/>
              </a:rPr>
              <a:t>cambiar  </a:t>
            </a:r>
            <a:r>
              <a:rPr sz="1600" spc="-55" dirty="0">
                <a:latin typeface="Arial"/>
                <a:cs typeface="Arial"/>
              </a:rPr>
              <a:t>la </a:t>
            </a:r>
            <a:r>
              <a:rPr sz="1600" spc="-70" dirty="0">
                <a:latin typeface="Arial"/>
                <a:cs typeface="Arial"/>
              </a:rPr>
              <a:t>dinámica </a:t>
            </a:r>
            <a:r>
              <a:rPr sz="1600" spc="-75" dirty="0">
                <a:latin typeface="Arial"/>
                <a:cs typeface="Arial"/>
              </a:rPr>
              <a:t>de </a:t>
            </a:r>
            <a:r>
              <a:rPr sz="1600" spc="-65" dirty="0">
                <a:latin typeface="Arial"/>
                <a:cs typeface="Arial"/>
              </a:rPr>
              <a:t>ejecución </a:t>
            </a:r>
            <a:r>
              <a:rPr sz="1600" spc="-50" dirty="0">
                <a:latin typeface="Arial"/>
                <a:cs typeface="Arial"/>
              </a:rPr>
              <a:t>del </a:t>
            </a:r>
            <a:r>
              <a:rPr sz="1600" spc="-55" dirty="0">
                <a:latin typeface="Arial"/>
                <a:cs typeface="Arial"/>
              </a:rPr>
              <a:t>proyecto </a:t>
            </a:r>
            <a:r>
              <a:rPr sz="1600" spc="-50" dirty="0">
                <a:latin typeface="Arial"/>
                <a:cs typeface="Arial"/>
              </a:rPr>
              <a:t>integrando </a:t>
            </a:r>
            <a:r>
              <a:rPr sz="1600" spc="-75" dirty="0">
                <a:latin typeface="Arial"/>
                <a:cs typeface="Arial"/>
              </a:rPr>
              <a:t>prácticas </a:t>
            </a:r>
            <a:r>
              <a:rPr sz="1600" spc="-85" dirty="0">
                <a:latin typeface="Arial"/>
                <a:cs typeface="Arial"/>
              </a:rPr>
              <a:t>ágiles </a:t>
            </a:r>
            <a:r>
              <a:rPr sz="1600" spc="-50" dirty="0">
                <a:latin typeface="Arial"/>
                <a:cs typeface="Arial"/>
              </a:rPr>
              <a:t>del </a:t>
            </a:r>
            <a:r>
              <a:rPr sz="1600" spc="-80" dirty="0">
                <a:latin typeface="Arial"/>
                <a:cs typeface="Arial"/>
              </a:rPr>
              <a:t>marco</a:t>
            </a:r>
            <a:r>
              <a:rPr sz="1600" spc="-280" dirty="0">
                <a:latin typeface="Arial"/>
                <a:cs typeface="Arial"/>
              </a:rPr>
              <a:t> </a:t>
            </a:r>
            <a:r>
              <a:rPr sz="1600" spc="-105" dirty="0">
                <a:latin typeface="Arial"/>
                <a:cs typeface="Arial"/>
              </a:rPr>
              <a:t>Scrum.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35605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Objetivos:</a:t>
            </a:r>
          </a:p>
          <a:p>
            <a:pPr marL="3221990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114" dirty="0">
                <a:latin typeface="Arial"/>
                <a:cs typeface="Arial"/>
              </a:rPr>
              <a:t>Tener </a:t>
            </a:r>
            <a:r>
              <a:rPr b="0" spc="-70" dirty="0">
                <a:latin typeface="Arial"/>
                <a:cs typeface="Arial"/>
              </a:rPr>
              <a:t>mayor </a:t>
            </a:r>
            <a:r>
              <a:rPr b="0" spc="-45" dirty="0">
                <a:latin typeface="Arial"/>
                <a:cs typeface="Arial"/>
              </a:rPr>
              <a:t>visibilidad </a:t>
            </a:r>
            <a:r>
              <a:rPr b="0" spc="-50" dirty="0">
                <a:latin typeface="Arial"/>
                <a:cs typeface="Arial"/>
              </a:rPr>
              <a:t>del </a:t>
            </a:r>
            <a:r>
              <a:rPr b="0" spc="-75" dirty="0">
                <a:latin typeface="Arial"/>
                <a:cs typeface="Arial"/>
              </a:rPr>
              <a:t>estado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75" dirty="0">
                <a:latin typeface="Arial"/>
                <a:cs typeface="Arial"/>
              </a:rPr>
              <a:t>los </a:t>
            </a:r>
            <a:r>
              <a:rPr b="0" spc="-70" dirty="0">
                <a:latin typeface="Arial"/>
                <a:cs typeface="Arial"/>
              </a:rPr>
              <a:t>proyectos</a:t>
            </a:r>
            <a:r>
              <a:rPr b="0" spc="-140" dirty="0">
                <a:latin typeface="Arial"/>
                <a:cs typeface="Arial"/>
              </a:rPr>
              <a:t> </a:t>
            </a:r>
            <a:r>
              <a:rPr b="0" spc="-90" dirty="0">
                <a:latin typeface="Arial"/>
                <a:cs typeface="Arial"/>
              </a:rPr>
              <a:t>seleccionados.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35" dirty="0">
                <a:latin typeface="Arial"/>
                <a:cs typeface="Arial"/>
              </a:rPr>
              <a:t>Identificar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90" dirty="0">
                <a:latin typeface="Arial"/>
                <a:cs typeface="Arial"/>
              </a:rPr>
              <a:t>riesgos </a:t>
            </a:r>
            <a:r>
              <a:rPr b="0" spc="-100" dirty="0">
                <a:latin typeface="Arial"/>
                <a:cs typeface="Arial"/>
              </a:rPr>
              <a:t>e </a:t>
            </a:r>
            <a:r>
              <a:rPr b="0" spc="-55" dirty="0">
                <a:latin typeface="Arial"/>
                <a:cs typeface="Arial"/>
              </a:rPr>
              <a:t>impedimentos </a:t>
            </a:r>
            <a:r>
              <a:rPr b="0" spc="-80" dirty="0">
                <a:latin typeface="Arial"/>
                <a:cs typeface="Arial"/>
              </a:rPr>
              <a:t>de manera</a:t>
            </a:r>
            <a:r>
              <a:rPr b="0" spc="-150" dirty="0">
                <a:latin typeface="Arial"/>
                <a:cs typeface="Arial"/>
              </a:rPr>
              <a:t> </a:t>
            </a:r>
            <a:r>
              <a:rPr b="0" spc="-40" dirty="0">
                <a:latin typeface="Arial"/>
                <a:cs typeface="Arial"/>
              </a:rPr>
              <a:t>oportuna.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60" dirty="0">
                <a:latin typeface="Arial"/>
                <a:cs typeface="Arial"/>
              </a:rPr>
              <a:t>Optimizar </a:t>
            </a:r>
            <a:r>
              <a:rPr b="0" spc="-45" dirty="0">
                <a:latin typeface="Arial"/>
                <a:cs typeface="Arial"/>
              </a:rPr>
              <a:t>el </a:t>
            </a:r>
            <a:r>
              <a:rPr b="0" spc="-35" dirty="0">
                <a:latin typeface="Arial"/>
                <a:cs typeface="Arial"/>
              </a:rPr>
              <a:t>control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65" dirty="0">
                <a:latin typeface="Arial"/>
                <a:cs typeface="Arial"/>
              </a:rPr>
              <a:t>actividades </a:t>
            </a:r>
            <a:r>
              <a:rPr b="0" spc="-50" dirty="0">
                <a:latin typeface="Arial"/>
                <a:cs typeface="Arial"/>
              </a:rPr>
              <a:t>del </a:t>
            </a:r>
            <a:r>
              <a:rPr b="0" spc="-55" dirty="0">
                <a:latin typeface="Arial"/>
                <a:cs typeface="Arial"/>
              </a:rPr>
              <a:t>proyecto </a:t>
            </a:r>
            <a:r>
              <a:rPr b="0" spc="-80" dirty="0">
                <a:latin typeface="Arial"/>
                <a:cs typeface="Arial"/>
              </a:rPr>
              <a:t>y organización </a:t>
            </a:r>
            <a:r>
              <a:rPr b="0" spc="-50" dirty="0">
                <a:latin typeface="Arial"/>
                <a:cs typeface="Arial"/>
              </a:rPr>
              <a:t>del</a:t>
            </a:r>
            <a:r>
              <a:rPr b="0" spc="-275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team.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60" dirty="0">
                <a:latin typeface="Arial"/>
                <a:cs typeface="Arial"/>
              </a:rPr>
              <a:t>Aprender </a:t>
            </a:r>
            <a:r>
              <a:rPr b="0" spc="-80" dirty="0">
                <a:latin typeface="Arial"/>
                <a:cs typeface="Arial"/>
              </a:rPr>
              <a:t>y </a:t>
            </a:r>
            <a:r>
              <a:rPr b="0" spc="-50" dirty="0">
                <a:latin typeface="Arial"/>
                <a:cs typeface="Arial"/>
              </a:rPr>
              <a:t>poner </a:t>
            </a:r>
            <a:r>
              <a:rPr b="0" spc="-75" dirty="0">
                <a:latin typeface="Arial"/>
                <a:cs typeface="Arial"/>
              </a:rPr>
              <a:t>en </a:t>
            </a:r>
            <a:r>
              <a:rPr b="0" spc="-65" dirty="0">
                <a:latin typeface="Arial"/>
                <a:cs typeface="Arial"/>
              </a:rPr>
              <a:t>práctica </a:t>
            </a:r>
            <a:r>
              <a:rPr b="0" spc="-45" dirty="0">
                <a:latin typeface="Arial"/>
                <a:cs typeface="Arial"/>
              </a:rPr>
              <a:t>el </a:t>
            </a:r>
            <a:r>
              <a:rPr b="0" spc="-80" dirty="0">
                <a:latin typeface="Arial"/>
                <a:cs typeface="Arial"/>
              </a:rPr>
              <a:t>marco de</a:t>
            </a:r>
            <a:r>
              <a:rPr b="0" spc="-155" dirty="0">
                <a:latin typeface="Arial"/>
                <a:cs typeface="Arial"/>
              </a:rPr>
              <a:t> </a:t>
            </a:r>
            <a:r>
              <a:rPr b="0" spc="-40" dirty="0">
                <a:latin typeface="Arial"/>
                <a:cs typeface="Arial"/>
              </a:rPr>
              <a:t>trabajo.</a:t>
            </a:r>
          </a:p>
          <a:p>
            <a:pPr marL="2922905">
              <a:lnSpc>
                <a:spcPct val="100000"/>
              </a:lnSpc>
              <a:spcBef>
                <a:spcPts val="20"/>
              </a:spcBef>
              <a:buFont typeface="Wingdings"/>
              <a:buChar char=""/>
            </a:pPr>
            <a:endParaRPr sz="1650" dirty="0">
              <a:latin typeface="Times New Roman"/>
              <a:cs typeface="Times New Roman"/>
            </a:endParaRPr>
          </a:p>
          <a:p>
            <a:pPr marL="2935605">
              <a:lnSpc>
                <a:spcPct val="100000"/>
              </a:lnSpc>
            </a:pPr>
            <a:r>
              <a:rPr spc="-100" dirty="0"/>
              <a:t>Retos:</a:t>
            </a:r>
          </a:p>
          <a:p>
            <a:pPr marL="3221990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70" dirty="0">
                <a:latin typeface="Arial"/>
                <a:cs typeface="Arial"/>
              </a:rPr>
              <a:t>Desarrollo </a:t>
            </a:r>
            <a:r>
              <a:rPr b="0" spc="-60" dirty="0">
                <a:latin typeface="Arial"/>
                <a:cs typeface="Arial"/>
              </a:rPr>
              <a:t>tercerizado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100" dirty="0">
                <a:latin typeface="Arial"/>
                <a:cs typeface="Arial"/>
              </a:rPr>
              <a:t>Resistencia </a:t>
            </a:r>
            <a:r>
              <a:rPr b="0" spc="-80" dirty="0">
                <a:latin typeface="Arial"/>
                <a:cs typeface="Arial"/>
              </a:rPr>
              <a:t>general </a:t>
            </a:r>
            <a:r>
              <a:rPr b="0" spc="-60" dirty="0">
                <a:latin typeface="Arial"/>
                <a:cs typeface="Arial"/>
              </a:rPr>
              <a:t>al</a:t>
            </a:r>
            <a:r>
              <a:rPr b="0" spc="-85" dirty="0">
                <a:latin typeface="Arial"/>
                <a:cs typeface="Arial"/>
              </a:rPr>
              <a:t> </a:t>
            </a:r>
            <a:r>
              <a:rPr b="0" spc="-70" dirty="0">
                <a:latin typeface="Arial"/>
                <a:cs typeface="Arial"/>
              </a:rPr>
              <a:t>cambio</a:t>
            </a:r>
          </a:p>
          <a:p>
            <a:pPr marL="2922905">
              <a:lnSpc>
                <a:spcPct val="100000"/>
              </a:lnSpc>
              <a:spcBef>
                <a:spcPts val="20"/>
              </a:spcBef>
              <a:buFont typeface="Wingdings"/>
              <a:buChar char=""/>
            </a:pPr>
            <a:endParaRPr sz="1650" dirty="0">
              <a:latin typeface="Times New Roman"/>
              <a:cs typeface="Times New Roman"/>
            </a:endParaRPr>
          </a:p>
          <a:p>
            <a:pPr marL="2935605">
              <a:lnSpc>
                <a:spcPct val="100000"/>
              </a:lnSpc>
            </a:pPr>
            <a:r>
              <a:rPr spc="-95" dirty="0"/>
              <a:t>Principales</a:t>
            </a:r>
            <a:r>
              <a:rPr spc="-130" dirty="0"/>
              <a:t> </a:t>
            </a:r>
            <a:r>
              <a:rPr spc="-85" dirty="0"/>
              <a:t>Riesgos: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90" dirty="0">
                <a:latin typeface="Arial"/>
                <a:cs typeface="Arial"/>
              </a:rPr>
              <a:t>No </a:t>
            </a:r>
            <a:r>
              <a:rPr b="0" spc="-30" dirty="0">
                <a:latin typeface="Arial"/>
                <a:cs typeface="Arial"/>
              </a:rPr>
              <a:t>tener </a:t>
            </a:r>
            <a:r>
              <a:rPr b="0" spc="-60" dirty="0">
                <a:latin typeface="Arial"/>
                <a:cs typeface="Arial"/>
              </a:rPr>
              <a:t>la </a:t>
            </a:r>
            <a:r>
              <a:rPr b="0" spc="-40" dirty="0">
                <a:latin typeface="Arial"/>
                <a:cs typeface="Arial"/>
              </a:rPr>
              <a:t>oportunidad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40" dirty="0">
                <a:latin typeface="Arial"/>
                <a:cs typeface="Arial"/>
              </a:rPr>
              <a:t>implementar </a:t>
            </a:r>
            <a:r>
              <a:rPr b="0" spc="-75" dirty="0">
                <a:latin typeface="Arial"/>
                <a:cs typeface="Arial"/>
              </a:rPr>
              <a:t>prácticas </a:t>
            </a:r>
            <a:r>
              <a:rPr b="0" spc="-40" dirty="0">
                <a:latin typeface="Arial"/>
                <a:cs typeface="Arial"/>
              </a:rPr>
              <a:t>importantes </a:t>
            </a:r>
            <a:r>
              <a:rPr b="0" spc="-50" dirty="0">
                <a:latin typeface="Arial"/>
                <a:cs typeface="Arial"/>
              </a:rPr>
              <a:t>del </a:t>
            </a:r>
            <a:r>
              <a:rPr b="0" spc="-80" dirty="0">
                <a:latin typeface="Arial"/>
                <a:cs typeface="Arial"/>
              </a:rPr>
              <a:t>marco </a:t>
            </a:r>
            <a:r>
              <a:rPr b="0" spc="-114" dirty="0">
                <a:latin typeface="Arial"/>
                <a:cs typeface="Arial"/>
              </a:rPr>
              <a:t>Scrum</a:t>
            </a:r>
            <a:r>
              <a:rPr b="0" spc="-270" dirty="0">
                <a:latin typeface="Arial"/>
                <a:cs typeface="Arial"/>
              </a:rPr>
              <a:t> </a:t>
            </a:r>
            <a:r>
              <a:rPr b="0" spc="-80" dirty="0">
                <a:latin typeface="Arial"/>
                <a:cs typeface="Arial"/>
              </a:rPr>
              <a:t>(Planning</a:t>
            </a:r>
          </a:p>
          <a:p>
            <a:pPr marL="3221990">
              <a:lnSpc>
                <a:spcPct val="100000"/>
              </a:lnSpc>
            </a:pPr>
            <a:r>
              <a:rPr b="0" spc="-85" dirty="0">
                <a:latin typeface="Arial"/>
                <a:cs typeface="Arial"/>
              </a:rPr>
              <a:t>póker,</a:t>
            </a:r>
            <a:r>
              <a:rPr b="0" spc="-70" dirty="0">
                <a:latin typeface="Arial"/>
                <a:cs typeface="Arial"/>
              </a:rPr>
              <a:t> estimaciones).</a:t>
            </a:r>
          </a:p>
          <a:p>
            <a:pPr marL="3221990" indent="-286385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90" dirty="0">
                <a:latin typeface="Arial"/>
                <a:cs typeface="Arial"/>
              </a:rPr>
              <a:t>No </a:t>
            </a:r>
            <a:r>
              <a:rPr b="0" spc="-50" dirty="0">
                <a:latin typeface="Arial"/>
                <a:cs typeface="Arial"/>
              </a:rPr>
              <a:t>poner </a:t>
            </a:r>
            <a:r>
              <a:rPr b="0" spc="-75" dirty="0">
                <a:latin typeface="Arial"/>
                <a:cs typeface="Arial"/>
              </a:rPr>
              <a:t>en </a:t>
            </a:r>
            <a:r>
              <a:rPr b="0" spc="-65" dirty="0">
                <a:latin typeface="Arial"/>
                <a:cs typeface="Arial"/>
              </a:rPr>
              <a:t>práctica </a:t>
            </a:r>
            <a:r>
              <a:rPr b="0" spc="-40" dirty="0">
                <a:latin typeface="Arial"/>
                <a:cs typeface="Arial"/>
              </a:rPr>
              <a:t>trabajo </a:t>
            </a:r>
            <a:r>
              <a:rPr b="0" spc="-75" dirty="0">
                <a:latin typeface="Arial"/>
                <a:cs typeface="Arial"/>
              </a:rPr>
              <a:t>en </a:t>
            </a:r>
            <a:r>
              <a:rPr b="0" spc="-50" dirty="0">
                <a:latin typeface="Arial"/>
                <a:cs typeface="Arial"/>
              </a:rPr>
              <a:t>equipo </a:t>
            </a:r>
            <a:r>
              <a:rPr b="0" spc="-80" dirty="0">
                <a:latin typeface="Arial"/>
                <a:cs typeface="Arial"/>
              </a:rPr>
              <a:t>y </a:t>
            </a:r>
            <a:r>
              <a:rPr b="0" spc="-70" dirty="0">
                <a:latin typeface="Arial"/>
                <a:cs typeface="Arial"/>
              </a:rPr>
              <a:t>auto-asignación </a:t>
            </a:r>
            <a:r>
              <a:rPr b="0" spc="-80" dirty="0">
                <a:latin typeface="Arial"/>
                <a:cs typeface="Arial"/>
              </a:rPr>
              <a:t>de</a:t>
            </a:r>
            <a:r>
              <a:rPr b="0" spc="-210" dirty="0">
                <a:latin typeface="Arial"/>
                <a:cs typeface="Arial"/>
              </a:rPr>
              <a:t> </a:t>
            </a:r>
            <a:r>
              <a:rPr b="0" spc="-75" dirty="0">
                <a:latin typeface="Arial"/>
                <a:cs typeface="Arial"/>
              </a:rPr>
              <a:t>tareas.</a:t>
            </a:r>
          </a:p>
          <a:p>
            <a:pPr marL="3221990" indent="-286385">
              <a:lnSpc>
                <a:spcPct val="100000"/>
              </a:lnSpc>
              <a:buFont typeface="Wingdings"/>
              <a:buChar char=""/>
              <a:tabLst>
                <a:tab pos="3221990" algn="l"/>
                <a:tab pos="3222625" algn="l"/>
              </a:tabLst>
            </a:pPr>
            <a:r>
              <a:rPr b="0" spc="-90" dirty="0">
                <a:latin typeface="Arial"/>
                <a:cs typeface="Arial"/>
              </a:rPr>
              <a:t>No </a:t>
            </a:r>
            <a:r>
              <a:rPr b="0" spc="-55" dirty="0">
                <a:latin typeface="Arial"/>
                <a:cs typeface="Arial"/>
              </a:rPr>
              <a:t>involucrar </a:t>
            </a:r>
            <a:r>
              <a:rPr b="0" spc="-130" dirty="0">
                <a:latin typeface="Arial"/>
                <a:cs typeface="Arial"/>
              </a:rPr>
              <a:t>a </a:t>
            </a:r>
            <a:r>
              <a:rPr b="0" spc="-100" dirty="0">
                <a:latin typeface="Arial"/>
                <a:cs typeface="Arial"/>
              </a:rPr>
              <a:t>las </a:t>
            </a:r>
            <a:r>
              <a:rPr b="0" spc="-110" dirty="0">
                <a:latin typeface="Arial"/>
                <a:cs typeface="Arial"/>
              </a:rPr>
              <a:t>demás áreas </a:t>
            </a:r>
            <a:r>
              <a:rPr b="0" spc="-80" dirty="0">
                <a:latin typeface="Arial"/>
                <a:cs typeface="Arial"/>
              </a:rPr>
              <a:t>de </a:t>
            </a:r>
            <a:r>
              <a:rPr b="0" spc="-60" dirty="0">
                <a:latin typeface="Arial"/>
                <a:cs typeface="Arial"/>
              </a:rPr>
              <a:t>la </a:t>
            </a:r>
            <a:r>
              <a:rPr b="0" spc="-75" dirty="0">
                <a:latin typeface="Arial"/>
                <a:cs typeface="Arial"/>
              </a:rPr>
              <a:t>organización: </a:t>
            </a:r>
            <a:r>
              <a:rPr b="0" spc="-80" dirty="0">
                <a:latin typeface="Arial"/>
                <a:cs typeface="Arial"/>
              </a:rPr>
              <a:t>negocio y </a:t>
            </a:r>
            <a:r>
              <a:rPr b="0" spc="-65" dirty="0">
                <a:latin typeface="Arial"/>
                <a:cs typeface="Arial"/>
              </a:rPr>
              <a:t>Product</a:t>
            </a:r>
            <a:r>
              <a:rPr b="0" spc="65" dirty="0">
                <a:latin typeface="Arial"/>
                <a:cs typeface="Arial"/>
              </a:rPr>
              <a:t> </a:t>
            </a:r>
            <a:r>
              <a:rPr b="0" spc="-105" dirty="0">
                <a:latin typeface="Arial"/>
                <a:cs typeface="Arial"/>
              </a:rPr>
              <a:t>Assurance.</a:t>
            </a:r>
          </a:p>
        </p:txBody>
      </p:sp>
      <p:sp>
        <p:nvSpPr>
          <p:cNvPr id="12" name="object 12"/>
          <p:cNvSpPr/>
          <p:nvPr/>
        </p:nvSpPr>
        <p:spPr>
          <a:xfrm>
            <a:off x="11196828" y="39623"/>
            <a:ext cx="876300" cy="629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66132" y="1566672"/>
            <a:ext cx="2202180" cy="844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13959" y="1714500"/>
            <a:ext cx="1906905" cy="548640"/>
          </a:xfrm>
          <a:custGeom>
            <a:avLst/>
            <a:gdLst/>
            <a:ahLst/>
            <a:cxnLst/>
            <a:rect l="l" t="t" r="r" b="b"/>
            <a:pathLst>
              <a:path w="1906904" h="548639">
                <a:moveTo>
                  <a:pt x="1815084" y="0"/>
                </a:moveTo>
                <a:lnTo>
                  <a:pt x="91439" y="0"/>
                </a:lnTo>
                <a:lnTo>
                  <a:pt x="55828" y="7179"/>
                </a:lnTo>
                <a:lnTo>
                  <a:pt x="26765" y="26765"/>
                </a:lnTo>
                <a:lnTo>
                  <a:pt x="7179" y="55828"/>
                </a:lnTo>
                <a:lnTo>
                  <a:pt x="0" y="91439"/>
                </a:lnTo>
                <a:lnTo>
                  <a:pt x="0" y="457200"/>
                </a:lnTo>
                <a:lnTo>
                  <a:pt x="7179" y="492811"/>
                </a:lnTo>
                <a:lnTo>
                  <a:pt x="26765" y="521874"/>
                </a:lnTo>
                <a:lnTo>
                  <a:pt x="55828" y="541460"/>
                </a:lnTo>
                <a:lnTo>
                  <a:pt x="91439" y="548639"/>
                </a:lnTo>
                <a:lnTo>
                  <a:pt x="1815084" y="548639"/>
                </a:lnTo>
                <a:lnTo>
                  <a:pt x="1850695" y="541460"/>
                </a:lnTo>
                <a:lnTo>
                  <a:pt x="1879758" y="521874"/>
                </a:lnTo>
                <a:lnTo>
                  <a:pt x="1899344" y="492811"/>
                </a:lnTo>
                <a:lnTo>
                  <a:pt x="1906523" y="457200"/>
                </a:lnTo>
                <a:lnTo>
                  <a:pt x="1906523" y="91439"/>
                </a:lnTo>
                <a:lnTo>
                  <a:pt x="1899344" y="55828"/>
                </a:lnTo>
                <a:lnTo>
                  <a:pt x="1879758" y="26765"/>
                </a:lnTo>
                <a:lnTo>
                  <a:pt x="1850695" y="7179"/>
                </a:lnTo>
                <a:lnTo>
                  <a:pt x="181508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13959" y="1714500"/>
            <a:ext cx="1906905" cy="548640"/>
          </a:xfrm>
          <a:custGeom>
            <a:avLst/>
            <a:gdLst/>
            <a:ahLst/>
            <a:cxnLst/>
            <a:rect l="l" t="t" r="r" b="b"/>
            <a:pathLst>
              <a:path w="1906904" h="548639">
                <a:moveTo>
                  <a:pt x="0" y="91439"/>
                </a:moveTo>
                <a:lnTo>
                  <a:pt x="7179" y="55828"/>
                </a:lnTo>
                <a:lnTo>
                  <a:pt x="26765" y="26765"/>
                </a:lnTo>
                <a:lnTo>
                  <a:pt x="55828" y="7179"/>
                </a:lnTo>
                <a:lnTo>
                  <a:pt x="91439" y="0"/>
                </a:lnTo>
                <a:lnTo>
                  <a:pt x="1815084" y="0"/>
                </a:lnTo>
                <a:lnTo>
                  <a:pt x="1850695" y="7179"/>
                </a:lnTo>
                <a:lnTo>
                  <a:pt x="1879758" y="26765"/>
                </a:lnTo>
                <a:lnTo>
                  <a:pt x="1899344" y="55828"/>
                </a:lnTo>
                <a:lnTo>
                  <a:pt x="1906523" y="91439"/>
                </a:lnTo>
                <a:lnTo>
                  <a:pt x="1906523" y="457200"/>
                </a:lnTo>
                <a:lnTo>
                  <a:pt x="1899344" y="492811"/>
                </a:lnTo>
                <a:lnTo>
                  <a:pt x="1879758" y="521874"/>
                </a:lnTo>
                <a:lnTo>
                  <a:pt x="1850695" y="541460"/>
                </a:lnTo>
                <a:lnTo>
                  <a:pt x="1815084" y="548639"/>
                </a:lnTo>
                <a:lnTo>
                  <a:pt x="91439" y="548639"/>
                </a:lnTo>
                <a:lnTo>
                  <a:pt x="55828" y="541460"/>
                </a:lnTo>
                <a:lnTo>
                  <a:pt x="26765" y="521874"/>
                </a:lnTo>
                <a:lnTo>
                  <a:pt x="7179" y="492811"/>
                </a:lnTo>
                <a:lnTo>
                  <a:pt x="0" y="457200"/>
                </a:lnTo>
                <a:lnTo>
                  <a:pt x="0" y="9143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47513" y="1824609"/>
            <a:ext cx="143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15" dirty="0">
                <a:solidFill>
                  <a:srgbClr val="FFFFFF"/>
                </a:solidFill>
                <a:latin typeface="Arial"/>
                <a:cs typeface="Arial"/>
              </a:rPr>
              <a:t>CBS</a:t>
            </a:r>
            <a:r>
              <a:rPr sz="18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275" dirty="0">
                <a:solidFill>
                  <a:srgbClr val="FFFFFF"/>
                </a:solidFill>
                <a:latin typeface="Arial"/>
                <a:cs typeface="Arial"/>
              </a:rPr>
              <a:t>POSTPAGO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463028" y="1566672"/>
            <a:ext cx="2895600" cy="844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610856" y="1714500"/>
            <a:ext cx="2600325" cy="548640"/>
          </a:xfrm>
          <a:custGeom>
            <a:avLst/>
            <a:gdLst/>
            <a:ahLst/>
            <a:cxnLst/>
            <a:rect l="l" t="t" r="r" b="b"/>
            <a:pathLst>
              <a:path w="2600325" h="548639">
                <a:moveTo>
                  <a:pt x="2508504" y="0"/>
                </a:moveTo>
                <a:lnTo>
                  <a:pt x="91440" y="0"/>
                </a:lnTo>
                <a:lnTo>
                  <a:pt x="55828" y="7179"/>
                </a:lnTo>
                <a:lnTo>
                  <a:pt x="26765" y="26765"/>
                </a:lnTo>
                <a:lnTo>
                  <a:pt x="7179" y="55828"/>
                </a:lnTo>
                <a:lnTo>
                  <a:pt x="0" y="91439"/>
                </a:lnTo>
                <a:lnTo>
                  <a:pt x="0" y="457200"/>
                </a:lnTo>
                <a:lnTo>
                  <a:pt x="7179" y="492811"/>
                </a:lnTo>
                <a:lnTo>
                  <a:pt x="26765" y="521874"/>
                </a:lnTo>
                <a:lnTo>
                  <a:pt x="55828" y="541460"/>
                </a:lnTo>
                <a:lnTo>
                  <a:pt x="91440" y="548639"/>
                </a:lnTo>
                <a:lnTo>
                  <a:pt x="2508504" y="548639"/>
                </a:lnTo>
                <a:lnTo>
                  <a:pt x="2544115" y="541460"/>
                </a:lnTo>
                <a:lnTo>
                  <a:pt x="2573178" y="521874"/>
                </a:lnTo>
                <a:lnTo>
                  <a:pt x="2592764" y="492811"/>
                </a:lnTo>
                <a:lnTo>
                  <a:pt x="2599944" y="457200"/>
                </a:lnTo>
                <a:lnTo>
                  <a:pt x="2599944" y="91439"/>
                </a:lnTo>
                <a:lnTo>
                  <a:pt x="2592764" y="55828"/>
                </a:lnTo>
                <a:lnTo>
                  <a:pt x="2573178" y="26765"/>
                </a:lnTo>
                <a:lnTo>
                  <a:pt x="2544115" y="7179"/>
                </a:lnTo>
                <a:lnTo>
                  <a:pt x="250850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10856" y="1714500"/>
            <a:ext cx="2600325" cy="548640"/>
          </a:xfrm>
          <a:custGeom>
            <a:avLst/>
            <a:gdLst/>
            <a:ahLst/>
            <a:cxnLst/>
            <a:rect l="l" t="t" r="r" b="b"/>
            <a:pathLst>
              <a:path w="2600325" h="548639">
                <a:moveTo>
                  <a:pt x="0" y="91439"/>
                </a:moveTo>
                <a:lnTo>
                  <a:pt x="7179" y="55828"/>
                </a:lnTo>
                <a:lnTo>
                  <a:pt x="26765" y="26765"/>
                </a:lnTo>
                <a:lnTo>
                  <a:pt x="55828" y="7179"/>
                </a:lnTo>
                <a:lnTo>
                  <a:pt x="91440" y="0"/>
                </a:lnTo>
                <a:lnTo>
                  <a:pt x="2508504" y="0"/>
                </a:lnTo>
                <a:lnTo>
                  <a:pt x="2544115" y="7179"/>
                </a:lnTo>
                <a:lnTo>
                  <a:pt x="2573178" y="26765"/>
                </a:lnTo>
                <a:lnTo>
                  <a:pt x="2592764" y="55828"/>
                </a:lnTo>
                <a:lnTo>
                  <a:pt x="2599944" y="91439"/>
                </a:lnTo>
                <a:lnTo>
                  <a:pt x="2599944" y="457200"/>
                </a:lnTo>
                <a:lnTo>
                  <a:pt x="2592764" y="492811"/>
                </a:lnTo>
                <a:lnTo>
                  <a:pt x="2573178" y="521874"/>
                </a:lnTo>
                <a:lnTo>
                  <a:pt x="2544115" y="541460"/>
                </a:lnTo>
                <a:lnTo>
                  <a:pt x="2508504" y="548639"/>
                </a:lnTo>
                <a:lnTo>
                  <a:pt x="91440" y="548639"/>
                </a:lnTo>
                <a:lnTo>
                  <a:pt x="55828" y="541460"/>
                </a:lnTo>
                <a:lnTo>
                  <a:pt x="26765" y="521874"/>
                </a:lnTo>
                <a:lnTo>
                  <a:pt x="7179" y="492811"/>
                </a:lnTo>
                <a:lnTo>
                  <a:pt x="0" y="457200"/>
                </a:lnTo>
                <a:lnTo>
                  <a:pt x="0" y="91439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956042" y="1687448"/>
            <a:ext cx="19100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245" dirty="0">
                <a:solidFill>
                  <a:srgbClr val="FFFFFF"/>
                </a:solidFill>
                <a:latin typeface="Arial"/>
                <a:cs typeface="Arial"/>
              </a:rPr>
              <a:t>AMSYS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27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1800" spc="-28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800" spc="-35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800" spc="-105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1800" spc="-160" dirty="0">
                <a:solidFill>
                  <a:srgbClr val="FFFFFF"/>
                </a:solidFill>
                <a:latin typeface="Arial"/>
                <a:cs typeface="Arial"/>
              </a:rPr>
              <a:t>MISSIO</a:t>
            </a:r>
            <a:r>
              <a:rPr sz="1800" spc="-204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800" spc="-150" dirty="0">
                <a:solidFill>
                  <a:srgbClr val="FFFFFF"/>
                </a:solidFill>
                <a:latin typeface="Arial"/>
                <a:cs typeface="Arial"/>
              </a:rPr>
              <a:t>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5178</TotalTime>
  <Words>1791</Words>
  <Application>Microsoft Office PowerPoint</Application>
  <PresentationFormat>Panorámica</PresentationFormat>
  <Paragraphs>306</Paragraphs>
  <Slides>31</Slides>
  <Notes>0</Notes>
  <HiddenSlides>5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Arial</vt:lpstr>
      <vt:lpstr>Calibri</vt:lpstr>
      <vt:lpstr>Symbol</vt:lpstr>
      <vt:lpstr>Tahoma</vt:lpstr>
      <vt:lpstr>Times New Roman</vt:lpstr>
      <vt:lpstr>Trebuchet MS</vt:lpstr>
      <vt:lpstr>Wingdings</vt:lpstr>
      <vt:lpstr>Office Theme</vt:lpstr>
      <vt:lpstr>Presentación de PowerPoint</vt:lpstr>
      <vt:lpstr>Alcance del proyecto</vt:lpstr>
      <vt:lpstr>Presentación de PowerPoint</vt:lpstr>
      <vt:lpstr>Nuestra dinámica consiste en los siguientes pasos:</vt:lpstr>
      <vt:lpstr>Roadmap de actividades</vt:lpstr>
      <vt:lpstr>Presentación de PowerPoint</vt:lpstr>
      <vt:lpstr>Estructura Actual</vt:lpstr>
      <vt:lpstr>Presentación de PowerPoint</vt:lpstr>
      <vt:lpstr>Proyecto Piloto</vt:lpstr>
      <vt:lpstr>Plan de trabajo</vt:lpstr>
      <vt:lpstr>Plan de trabajo</vt:lpstr>
      <vt:lpstr>Homologación de roles</vt:lpstr>
      <vt:lpstr>Conformación Equipos</vt:lpstr>
      <vt:lpstr>Vecindario</vt:lpstr>
      <vt:lpstr>Mapas de historia de usuario</vt:lpstr>
      <vt:lpstr>Mapas de historia de usuario (Amsys Decommisioning)</vt:lpstr>
      <vt:lpstr>Mapas de historia de usuario (CBS Postpago)</vt:lpstr>
      <vt:lpstr>Backlog de producto</vt:lpstr>
      <vt:lpstr>Presentación de PowerPoint</vt:lpstr>
      <vt:lpstr>Plan de trabajo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Windows</dc:creator>
  <cp:lastModifiedBy>Ome, Erwin</cp:lastModifiedBy>
  <cp:revision>23</cp:revision>
  <dcterms:created xsi:type="dcterms:W3CDTF">2018-05-18T01:58:58Z</dcterms:created>
  <dcterms:modified xsi:type="dcterms:W3CDTF">2018-10-30T03:37:15Z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2018-05-02T00:00:00Z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2018-05-18T00:00:00Z</vt:filetime>
  </property>
</Properties>
</file>